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5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9144000" cy="5143500" type="screen16x9"/>
  <p:notesSz cx="6858000" cy="9144000"/>
  <p:embeddedFontLst>
    <p:embeddedFont>
      <p:font typeface="Alfa Slab One" panose="020B0604020202020204" charset="0"/>
      <p:regular r:id="rId56"/>
    </p:embeddedFont>
    <p:embeddedFont>
      <p:font typeface="Proxima Nova"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36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3.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3e42889f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33e42889f1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42889f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3e42889f1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3e42889f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33e42889f1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e42889f1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3e42889f1_2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3e42889f1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33e42889f1_2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3e42889f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33e42889f1_2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f37f4ff7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5f37f4ff76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f37f4ff7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5f37f4ff76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f37f4ff7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5f37f4ff76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f37f4ff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5f37f4ff76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3e42889f1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33e42889f1_2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f37f4ff7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5f37f4ff76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f37f4ff7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5f37f4ff76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f37f4ff7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5f37f4ff76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f37f4ff7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5f37f4ff76_0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f37f4ff7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5f37f4ff76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f37f4ff7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5f37f4ff76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f3c144d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5f3c144d3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3e42889f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33e42889f1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f37f4ff7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5f37f4ff76_0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f37f4ff7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5f37f4ff76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f37f4ff7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5f37f4ff76_0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f3c144d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5f3c144d33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f37f4ff7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5f37f4ff76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f37f4ff7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5f37f4ff76_0_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f37f4ff7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5f37f4ff76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f37f4ff7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5f37f4ff76_0_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53376903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9533769031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3e42889f1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33e42889f1_2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f37f4ff7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5f37f4ff76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3e42889f1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33e42889f1_2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f37f4ff7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5f37f4ff76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f37f4ff7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5f37f4ff76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f37f4ff7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5f37f4ff76_0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f37f4ff7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5f37f4ff76_0_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f37f4ff7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5f37f4ff76_0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f37f4ff7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5f37f4ff76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f37f4ff7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5f37f4ff76_0_2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53376903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9533769031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f37f4ff7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5f37f4ff76_0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c175dd14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gec175dd145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953376903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9533769031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53376903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9533769031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53376903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9533769031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5337690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953376903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490320" y="4863240"/>
            <a:ext cx="5683320" cy="102873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0" name="Google Shape;80;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5" name="Google Shape;85;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6" name="Google Shape;86;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8"/>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0"/>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1"/>
        <p:cNvGrpSpPr/>
        <p:nvPr/>
      </p:nvGrpSpPr>
      <p:grpSpPr>
        <a:xfrm>
          <a:off x="0" y="0"/>
          <a:ext cx="0" cy="0"/>
          <a:chOff x="0" y="0"/>
          <a:chExt cx="0" cy="0"/>
        </a:xfrm>
      </p:grpSpPr>
      <p:sp>
        <p:nvSpPr>
          <p:cNvPr id="122" name="Google Shape;122;p31"/>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4" name="Google Shape;124;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7"/>
        <p:cNvGrpSpPr/>
        <p:nvPr/>
      </p:nvGrpSpPr>
      <p:grpSpPr>
        <a:xfrm>
          <a:off x="0" y="0"/>
          <a:ext cx="0" cy="0"/>
          <a:chOff x="0" y="0"/>
          <a:chExt cx="0" cy="0"/>
        </a:xfrm>
      </p:grpSpPr>
      <p:sp>
        <p:nvSpPr>
          <p:cNvPr id="128" name="Google Shape;128;p33"/>
          <p:cNvSpPr txBox="1">
            <a:spLocks noGrp="1"/>
          </p:cNvSpPr>
          <p:nvPr>
            <p:ph type="subTitle" idx="1"/>
          </p:nvPr>
        </p:nvSpPr>
        <p:spPr>
          <a:xfrm>
            <a:off x="490320" y="4863240"/>
            <a:ext cx="5683320" cy="102873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9"/>
        <p:cNvGrpSpPr/>
        <p:nvPr/>
      </p:nvGrpSpPr>
      <p:grpSpPr>
        <a:xfrm>
          <a:off x="0" y="0"/>
          <a:ext cx="0" cy="0"/>
          <a:chOff x="0" y="0"/>
          <a:chExt cx="0" cy="0"/>
        </a:xfrm>
      </p:grpSpPr>
      <p:sp>
        <p:nvSpPr>
          <p:cNvPr id="130" name="Google Shape;130;p34"/>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2" name="Google Shape;132;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3" name="Google Shape;133;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2" name="Google Shape;142;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3" name="Google Shape;143;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4"/>
        <p:cNvGrpSpPr/>
        <p:nvPr/>
      </p:nvGrpSpPr>
      <p:grpSpPr>
        <a:xfrm>
          <a:off x="0" y="0"/>
          <a:ext cx="0" cy="0"/>
          <a:chOff x="0" y="0"/>
          <a:chExt cx="0" cy="0"/>
        </a:xfrm>
      </p:grpSpPr>
      <p:sp>
        <p:nvSpPr>
          <p:cNvPr id="145" name="Google Shape;145;p37"/>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7" name="Google Shape;147;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8"/>
        <p:cNvGrpSpPr/>
        <p:nvPr/>
      </p:nvGrpSpPr>
      <p:grpSpPr>
        <a:xfrm>
          <a:off x="0" y="0"/>
          <a:ext cx="0" cy="0"/>
          <a:chOff x="0" y="0"/>
          <a:chExt cx="0" cy="0"/>
        </a:xfrm>
      </p:grpSpPr>
      <p:sp>
        <p:nvSpPr>
          <p:cNvPr id="149" name="Google Shape;149;p38"/>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1" name="Google Shape;151;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2" name="Google Shape;152;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3" name="Google Shape;153;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4"/>
        <p:cNvGrpSpPr/>
        <p:nvPr/>
      </p:nvGrpSpPr>
      <p:grpSpPr>
        <a:xfrm>
          <a:off x="0" y="0"/>
          <a:ext cx="0" cy="0"/>
          <a:chOff x="0" y="0"/>
          <a:chExt cx="0" cy="0"/>
        </a:xfrm>
      </p:grpSpPr>
      <p:sp>
        <p:nvSpPr>
          <p:cNvPr id="155" name="Google Shape;155;p39"/>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7" name="Google Shape;157;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8" name="Google Shape;158;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9" name="Google Shape;159;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0" name="Google Shape;160;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1" name="Google Shape;161;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
        <p:cNvGrpSpPr/>
        <p:nvPr/>
      </p:nvGrpSpPr>
      <p:grpSpPr>
        <a:xfrm>
          <a:off x="0" y="0"/>
          <a:ext cx="0" cy="0"/>
          <a:chOff x="0" y="0"/>
          <a:chExt cx="0" cy="0"/>
        </a:xfrm>
      </p:grpSpPr>
      <p:sp>
        <p:nvSpPr>
          <p:cNvPr id="24" name="Google Shape;24;p7"/>
          <p:cNvSpPr txBox="1">
            <a:spLocks noGrp="1"/>
          </p:cNvSpPr>
          <p:nvPr>
            <p:ph type="subTitle" idx="1"/>
          </p:nvPr>
        </p:nvSpPr>
        <p:spPr>
          <a:xfrm>
            <a:off x="490320" y="4863240"/>
            <a:ext cx="5683320" cy="102873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4278240" y="2751120"/>
            <a:ext cx="587160" cy="360"/>
          </a:xfrm>
          <a:custGeom>
            <a:avLst/>
            <a:gdLst/>
            <a:ahLst/>
            <a:cxnLst/>
            <a:rect l="l" t="t" r="r" b="b"/>
            <a:pathLst>
              <a:path w="21600" h="21600" extrusionOk="0">
                <a:moveTo>
                  <a:pt x="0" y="0"/>
                </a:moveTo>
                <a:lnTo>
                  <a:pt x="21600" y="21600"/>
                </a:lnTo>
              </a:path>
            </a:pathLst>
          </a:custGeom>
          <a:noFill/>
          <a:ln w="76300" cap="flat" cmpd="sng">
            <a:solidFill>
              <a:srgbClr val="4285F4"/>
            </a:solidFill>
            <a:prstDash val="solid"/>
            <a:round/>
            <a:headEnd type="none" w="sm" len="sm"/>
            <a:tailEnd type="none" w="sm" len="sm"/>
          </a:ln>
        </p:spPr>
      </p:sp>
      <p:sp>
        <p:nvSpPr>
          <p:cNvPr id="7" name="Google Shape;7;p1"/>
          <p:cNvSpPr txBox="1">
            <a:spLocks noGrp="1"/>
          </p:cNvSpPr>
          <p:nvPr>
            <p:ph type="title"/>
          </p:nvPr>
        </p:nvSpPr>
        <p:spPr>
          <a:xfrm>
            <a:off x="311760" y="595800"/>
            <a:ext cx="8520120" cy="195732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9" name="Google Shape;9;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90320" y="526320"/>
            <a:ext cx="5683320" cy="409032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0" name="Google Shape;60;p1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2" name="Google Shape;112;p27"/>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13" name="Google Shape;113;p27"/>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1pPr>
            <a:lvl2pPr marL="0" marR="0" lvl="1"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2pPr>
            <a:lvl3pPr marL="0" marR="0" lvl="2"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3pPr>
            <a:lvl4pPr marL="0" marR="0" lvl="3"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4pPr>
            <a:lvl5pPr marL="0" marR="0" lvl="4"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5pPr>
            <a:lvl6pPr marL="0" marR="0" lvl="5"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6pPr>
            <a:lvl7pPr marL="0" marR="0" lvl="6"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7pPr>
            <a:lvl8pPr marL="0" marR="0" lvl="7"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8pPr>
            <a:lvl9pPr marL="0" marR="0" lvl="8" indent="0" algn="r" rtl="0">
              <a:lnSpc>
                <a:spcPct val="100000"/>
              </a:lnSpc>
              <a:spcBef>
                <a:spcPts val="0"/>
              </a:spcBef>
              <a:buNone/>
              <a:defRPr sz="1000" b="0" i="0" u="none" strike="noStrike" cap="none">
                <a:solidFill>
                  <a:srgbClr val="666666"/>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scikit-learn.org/stable/modules/generated/sklearn.preprocessing.MinMaxScaler.html#sklearn.preprocessing.MinMaxScaler"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hyperlink" Target="https://scikit-learn.org/stable/modules/preprocessing.html#preprocessing-categorical-features" TargetMode="External"/><Relationship Id="rId4" Type="http://schemas.openxmlformats.org/officeDocument/2006/relationships/hyperlink" Target="https://scikit-learn.org/stable/modules/generated/sklearn.preprocessing.StandardScaler.html#sklearn.preprocessing.StandardScal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0"/>
          <p:cNvSpPr txBox="1"/>
          <p:nvPr/>
        </p:nvSpPr>
        <p:spPr>
          <a:xfrm>
            <a:off x="311760" y="595800"/>
            <a:ext cx="8520120" cy="19573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5400">
                <a:solidFill>
                  <a:srgbClr val="FF5722"/>
                </a:solidFill>
                <a:latin typeface="Alfa Slab One"/>
                <a:ea typeface="Alfa Slab One"/>
                <a:cs typeface="Alfa Slab One"/>
                <a:sym typeface="Alfa Slab One"/>
              </a:rPr>
              <a:t>Análisis de conglomerados:</a:t>
            </a:r>
            <a:endParaRPr sz="5400">
              <a:solidFill>
                <a:srgbClr val="FF5722"/>
              </a:solidFill>
              <a:latin typeface="Alfa Slab One"/>
              <a:ea typeface="Alfa Slab One"/>
              <a:cs typeface="Alfa Slab One"/>
              <a:sym typeface="Alfa Slab One"/>
            </a:endParaRPr>
          </a:p>
          <a:p>
            <a:pPr marL="0" marR="0" lvl="0" indent="0" algn="ctr" rtl="0">
              <a:lnSpc>
                <a:spcPct val="100000"/>
              </a:lnSpc>
              <a:spcBef>
                <a:spcPts val="0"/>
              </a:spcBef>
              <a:spcAft>
                <a:spcPts val="0"/>
              </a:spcAft>
              <a:buNone/>
            </a:pPr>
            <a:r>
              <a:rPr lang="en-US" sz="5400">
                <a:solidFill>
                  <a:srgbClr val="FF5722"/>
                </a:solidFill>
                <a:latin typeface="Alfa Slab One"/>
                <a:ea typeface="Alfa Slab One"/>
                <a:cs typeface="Alfa Slab One"/>
                <a:sym typeface="Alfa Slab One"/>
              </a:rPr>
              <a:t>Métodos I</a:t>
            </a:r>
            <a:endParaRPr sz="5400">
              <a:solidFill>
                <a:srgbClr val="FF5722"/>
              </a:solidFill>
              <a:latin typeface="Alfa Slab One"/>
              <a:ea typeface="Alfa Slab One"/>
              <a:cs typeface="Alfa Slab One"/>
              <a:sym typeface="Alfa Slab One"/>
            </a:endParaRPr>
          </a:p>
        </p:txBody>
      </p:sp>
      <p:sp>
        <p:nvSpPr>
          <p:cNvPr id="167" name="Google Shape;167;p40"/>
          <p:cNvSpPr txBox="1"/>
          <p:nvPr/>
        </p:nvSpPr>
        <p:spPr>
          <a:xfrm>
            <a:off x="311760" y="3165840"/>
            <a:ext cx="8520120" cy="7333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666666"/>
                </a:solidFill>
                <a:latin typeface="Proxima Nova"/>
                <a:ea typeface="Proxima Nova"/>
                <a:cs typeface="Proxima Nova"/>
                <a:sym typeface="Proxima Nova"/>
              </a:rPr>
              <a:t>Diplomatura en Ciencia de Datos, </a:t>
            </a:r>
            <a:endParaRPr sz="24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2400" b="0" i="0" u="none" strike="noStrike" cap="none">
                <a:solidFill>
                  <a:srgbClr val="666666"/>
                </a:solidFill>
                <a:latin typeface="Proxima Nova"/>
                <a:ea typeface="Proxima Nova"/>
                <a:cs typeface="Proxima Nova"/>
                <a:sym typeface="Proxima Nova"/>
              </a:rPr>
              <a:t>Aprendizaje Automático y sus Aplicaciones</a:t>
            </a:r>
            <a:endParaRPr sz="24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2400" b="0" i="0" u="none" strike="noStrike" cap="none">
                <a:solidFill>
                  <a:srgbClr val="666666"/>
                </a:solidFill>
                <a:latin typeface="Proxima Nova"/>
                <a:ea typeface="Proxima Nova"/>
                <a:cs typeface="Proxima Nova"/>
                <a:sym typeface="Proxima Nova"/>
              </a:rPr>
              <a:t>FaMAF-UNC</a:t>
            </a:r>
            <a:endParaRPr sz="2400" b="0" i="0" u="none" strike="noStrike" cap="none">
              <a:latin typeface="Arial"/>
              <a:ea typeface="Arial"/>
              <a:cs typeface="Arial"/>
              <a:sym typeface="Arial"/>
            </a:endParaRPr>
          </a:p>
          <a:p>
            <a:pPr marL="0" marR="0" lvl="0" indent="0" algn="ctr" rtl="0">
              <a:lnSpc>
                <a:spcPct val="100000"/>
              </a:lnSpc>
              <a:spcBef>
                <a:spcPts val="0"/>
              </a:spcBef>
              <a:spcAft>
                <a:spcPts val="0"/>
              </a:spcAft>
              <a:buNone/>
            </a:pPr>
            <a:r>
              <a:rPr lang="en-US" sz="2400">
                <a:solidFill>
                  <a:srgbClr val="666666"/>
                </a:solidFill>
                <a:latin typeface="Proxima Nova"/>
                <a:ea typeface="Proxima Nova"/>
                <a:cs typeface="Proxima Nova"/>
                <a:sym typeface="Proxima Nova"/>
              </a:rPr>
              <a:t>2021</a:t>
            </a:r>
            <a:endParaRPr sz="2400" b="0" i="0" u="none" strike="noStrike" cap="non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Distancias</a:t>
            </a:r>
            <a:r>
              <a:rPr lang="en-US" sz="3000">
                <a:solidFill>
                  <a:srgbClr val="FF5722"/>
                </a:solidFill>
                <a:latin typeface="Alfa Slab One"/>
                <a:ea typeface="Alfa Slab One"/>
                <a:cs typeface="Alfa Slab One"/>
                <a:sym typeface="Alfa Slab One"/>
              </a:rPr>
              <a:t>: datos continuos</a:t>
            </a:r>
            <a:endParaRPr sz="3000" b="0" i="0" u="none" strike="noStrike" cap="none">
              <a:solidFill>
                <a:srgbClr val="000000"/>
              </a:solidFill>
              <a:latin typeface="Arial"/>
              <a:ea typeface="Arial"/>
              <a:cs typeface="Arial"/>
              <a:sym typeface="Arial"/>
            </a:endParaRPr>
          </a:p>
        </p:txBody>
      </p:sp>
      <p:pic>
        <p:nvPicPr>
          <p:cNvPr id="226" name="Google Shape;226;p49"/>
          <p:cNvPicPr preferRelativeResize="0"/>
          <p:nvPr/>
        </p:nvPicPr>
        <p:blipFill rotWithShape="1">
          <a:blip r:embed="rId3">
            <a:alphaModFix/>
          </a:blip>
          <a:srcRect t="8500"/>
          <a:stretch/>
        </p:blipFill>
        <p:spPr>
          <a:xfrm>
            <a:off x="1431550" y="1413800"/>
            <a:ext cx="6351023" cy="3496499"/>
          </a:xfrm>
          <a:prstGeom prst="rect">
            <a:avLst/>
          </a:prstGeom>
          <a:noFill/>
          <a:ln>
            <a:noFill/>
          </a:ln>
        </p:spPr>
      </p:pic>
      <p:sp>
        <p:nvSpPr>
          <p:cNvPr id="227" name="Google Shape;227;p49"/>
          <p:cNvSpPr/>
          <p:nvPr/>
        </p:nvSpPr>
        <p:spPr>
          <a:xfrm>
            <a:off x="7338250" y="4416400"/>
            <a:ext cx="713700" cy="5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5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Distancias</a:t>
            </a:r>
            <a:r>
              <a:rPr lang="en-US" sz="3000">
                <a:solidFill>
                  <a:srgbClr val="FF5722"/>
                </a:solidFill>
                <a:latin typeface="Alfa Slab One"/>
                <a:ea typeface="Alfa Slab One"/>
                <a:cs typeface="Alfa Slab One"/>
                <a:sym typeface="Alfa Slab One"/>
              </a:rPr>
              <a:t>: datos continuos</a:t>
            </a:r>
            <a:endParaRPr sz="3000" b="0" i="0" u="none" strike="noStrike" cap="none">
              <a:solidFill>
                <a:srgbClr val="000000"/>
              </a:solidFill>
              <a:latin typeface="Arial"/>
              <a:ea typeface="Arial"/>
              <a:cs typeface="Arial"/>
              <a:sym typeface="Arial"/>
            </a:endParaRPr>
          </a:p>
        </p:txBody>
      </p:sp>
      <p:pic>
        <p:nvPicPr>
          <p:cNvPr id="233" name="Google Shape;233;p50"/>
          <p:cNvPicPr preferRelativeResize="0"/>
          <p:nvPr/>
        </p:nvPicPr>
        <p:blipFill>
          <a:blip r:embed="rId3">
            <a:alphaModFix/>
          </a:blip>
          <a:stretch>
            <a:fillRect/>
          </a:stretch>
        </p:blipFill>
        <p:spPr>
          <a:xfrm>
            <a:off x="1283425" y="1088985"/>
            <a:ext cx="6349220" cy="3821340"/>
          </a:xfrm>
          <a:prstGeom prst="rect">
            <a:avLst/>
          </a:prstGeom>
          <a:noFill/>
          <a:ln>
            <a:noFill/>
          </a:ln>
        </p:spPr>
      </p:pic>
      <p:sp>
        <p:nvSpPr>
          <p:cNvPr id="234" name="Google Shape;234;p50"/>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0"/>
          <p:cNvSpPr/>
          <p:nvPr/>
        </p:nvSpPr>
        <p:spPr>
          <a:xfrm>
            <a:off x="6947775" y="4389475"/>
            <a:ext cx="969300" cy="65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Distancias</a:t>
            </a:r>
            <a:r>
              <a:rPr lang="en-US" sz="3000">
                <a:solidFill>
                  <a:srgbClr val="FF5722"/>
                </a:solidFill>
                <a:latin typeface="Alfa Slab One"/>
                <a:ea typeface="Alfa Slab One"/>
                <a:cs typeface="Alfa Slab One"/>
                <a:sym typeface="Alfa Slab One"/>
              </a:rPr>
              <a:t>: datos continuos</a:t>
            </a:r>
            <a:endParaRPr sz="3000" b="0" i="0" u="none" strike="noStrike" cap="none">
              <a:solidFill>
                <a:srgbClr val="000000"/>
              </a:solidFill>
              <a:latin typeface="Arial"/>
              <a:ea typeface="Arial"/>
              <a:cs typeface="Arial"/>
              <a:sym typeface="Arial"/>
            </a:endParaRPr>
          </a:p>
        </p:txBody>
      </p:sp>
      <p:sp>
        <p:nvSpPr>
          <p:cNvPr id="241" name="Google Shape;241;p51"/>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1"/>
          <p:cNvSpPr/>
          <p:nvPr/>
        </p:nvSpPr>
        <p:spPr>
          <a:xfrm>
            <a:off x="6947775" y="4389475"/>
            <a:ext cx="969300" cy="65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51"/>
          <p:cNvPicPr preferRelativeResize="0"/>
          <p:nvPr/>
        </p:nvPicPr>
        <p:blipFill>
          <a:blip r:embed="rId3">
            <a:alphaModFix/>
          </a:blip>
          <a:stretch>
            <a:fillRect/>
          </a:stretch>
        </p:blipFill>
        <p:spPr>
          <a:xfrm>
            <a:off x="1400325" y="1092250"/>
            <a:ext cx="6270546" cy="3956926"/>
          </a:xfrm>
          <a:prstGeom prst="rect">
            <a:avLst/>
          </a:prstGeom>
          <a:noFill/>
          <a:ln>
            <a:noFill/>
          </a:ln>
        </p:spPr>
      </p:pic>
      <p:sp>
        <p:nvSpPr>
          <p:cNvPr id="244" name="Google Shape;244;p51"/>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1"/>
          <p:cNvSpPr/>
          <p:nvPr/>
        </p:nvSpPr>
        <p:spPr>
          <a:xfrm>
            <a:off x="6947775" y="4320000"/>
            <a:ext cx="1111800" cy="80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Distancias</a:t>
            </a:r>
            <a:r>
              <a:rPr lang="en-US" sz="3000">
                <a:solidFill>
                  <a:srgbClr val="FF5722"/>
                </a:solidFill>
                <a:latin typeface="Alfa Slab One"/>
                <a:ea typeface="Alfa Slab One"/>
                <a:cs typeface="Alfa Slab One"/>
                <a:sym typeface="Alfa Slab One"/>
              </a:rPr>
              <a:t>: datos continuos</a:t>
            </a:r>
            <a:endParaRPr sz="3000" b="0" i="0" u="none" strike="noStrike" cap="none">
              <a:solidFill>
                <a:srgbClr val="000000"/>
              </a:solidFill>
              <a:latin typeface="Arial"/>
              <a:ea typeface="Arial"/>
              <a:cs typeface="Arial"/>
              <a:sym typeface="Arial"/>
            </a:endParaRPr>
          </a:p>
        </p:txBody>
      </p:sp>
      <p:sp>
        <p:nvSpPr>
          <p:cNvPr id="251" name="Google Shape;251;p52"/>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2"/>
          <p:cNvSpPr/>
          <p:nvPr/>
        </p:nvSpPr>
        <p:spPr>
          <a:xfrm>
            <a:off x="6947775" y="4389475"/>
            <a:ext cx="969300" cy="65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2"/>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2"/>
          <p:cNvSpPr/>
          <p:nvPr/>
        </p:nvSpPr>
        <p:spPr>
          <a:xfrm>
            <a:off x="6947775" y="4320000"/>
            <a:ext cx="1111800" cy="80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52"/>
          <p:cNvPicPr preferRelativeResize="0"/>
          <p:nvPr/>
        </p:nvPicPr>
        <p:blipFill>
          <a:blip r:embed="rId3">
            <a:alphaModFix/>
          </a:blip>
          <a:stretch>
            <a:fillRect/>
          </a:stretch>
        </p:blipFill>
        <p:spPr>
          <a:xfrm>
            <a:off x="1337275" y="1169750"/>
            <a:ext cx="6122125" cy="3873525"/>
          </a:xfrm>
          <a:prstGeom prst="rect">
            <a:avLst/>
          </a:prstGeom>
          <a:noFill/>
          <a:ln>
            <a:noFill/>
          </a:ln>
        </p:spPr>
      </p:pic>
      <p:sp>
        <p:nvSpPr>
          <p:cNvPr id="256" name="Google Shape;256;p52"/>
          <p:cNvSpPr/>
          <p:nvPr/>
        </p:nvSpPr>
        <p:spPr>
          <a:xfrm>
            <a:off x="1225925" y="1090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Distancias: datos </a:t>
            </a:r>
            <a:r>
              <a:rPr lang="en-US" sz="3000">
                <a:solidFill>
                  <a:srgbClr val="FF5722"/>
                </a:solidFill>
                <a:latin typeface="Alfa Slab One"/>
                <a:ea typeface="Alfa Slab One"/>
                <a:cs typeface="Alfa Slab One"/>
                <a:sym typeface="Alfa Slab One"/>
              </a:rPr>
              <a:t>discretos</a:t>
            </a:r>
            <a:endParaRPr sz="3000" b="0" i="0" u="none" strike="noStrike" cap="none">
              <a:solidFill>
                <a:srgbClr val="000000"/>
              </a:solidFill>
              <a:latin typeface="Arial"/>
              <a:ea typeface="Arial"/>
              <a:cs typeface="Arial"/>
              <a:sym typeface="Arial"/>
            </a:endParaRPr>
          </a:p>
        </p:txBody>
      </p:sp>
      <p:sp>
        <p:nvSpPr>
          <p:cNvPr id="262" name="Google Shape;262;p53"/>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3"/>
          <p:cNvSpPr/>
          <p:nvPr/>
        </p:nvSpPr>
        <p:spPr>
          <a:xfrm>
            <a:off x="6947775" y="4389475"/>
            <a:ext cx="969300" cy="65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3"/>
          <p:cNvSpPr/>
          <p:nvPr/>
        </p:nvSpPr>
        <p:spPr>
          <a:xfrm>
            <a:off x="6947775" y="4320000"/>
            <a:ext cx="1111800" cy="80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53"/>
          <p:cNvPicPr preferRelativeResize="0"/>
          <p:nvPr/>
        </p:nvPicPr>
        <p:blipFill>
          <a:blip r:embed="rId3">
            <a:alphaModFix/>
          </a:blip>
          <a:stretch>
            <a:fillRect/>
          </a:stretch>
        </p:blipFill>
        <p:spPr>
          <a:xfrm>
            <a:off x="1552725" y="1017350"/>
            <a:ext cx="5805762" cy="4108149"/>
          </a:xfrm>
          <a:prstGeom prst="rect">
            <a:avLst/>
          </a:prstGeom>
          <a:noFill/>
          <a:ln>
            <a:noFill/>
          </a:ln>
        </p:spPr>
      </p:pic>
      <p:sp>
        <p:nvSpPr>
          <p:cNvPr id="266" name="Google Shape;266;p53"/>
          <p:cNvSpPr/>
          <p:nvPr/>
        </p:nvSpPr>
        <p:spPr>
          <a:xfrm>
            <a:off x="6005250" y="2787175"/>
            <a:ext cx="1111800" cy="9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3"/>
          <p:cNvSpPr/>
          <p:nvPr/>
        </p:nvSpPr>
        <p:spPr>
          <a:xfrm>
            <a:off x="1552725" y="1017350"/>
            <a:ext cx="5274000" cy="28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4"/>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Similaridades</a:t>
            </a:r>
            <a:endParaRPr sz="3000" b="0" i="0" u="none" strike="noStrike" cap="none">
              <a:solidFill>
                <a:srgbClr val="000000"/>
              </a:solidFill>
              <a:latin typeface="Arial"/>
              <a:ea typeface="Arial"/>
              <a:cs typeface="Arial"/>
              <a:sym typeface="Arial"/>
            </a:endParaRPr>
          </a:p>
        </p:txBody>
      </p:sp>
      <p:sp>
        <p:nvSpPr>
          <p:cNvPr id="273" name="Google Shape;273;p54"/>
          <p:cNvSpPr/>
          <p:nvPr/>
        </p:nvSpPr>
        <p:spPr>
          <a:xfrm>
            <a:off x="982925" y="982925"/>
            <a:ext cx="2814000" cy="41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4"/>
          <p:cNvSpPr/>
          <p:nvPr/>
        </p:nvSpPr>
        <p:spPr>
          <a:xfrm>
            <a:off x="6947775" y="4389475"/>
            <a:ext cx="969300" cy="65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4"/>
          <p:cNvSpPr/>
          <p:nvPr/>
        </p:nvSpPr>
        <p:spPr>
          <a:xfrm>
            <a:off x="6947775" y="4320000"/>
            <a:ext cx="1111800" cy="80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4"/>
          <p:cNvSpPr/>
          <p:nvPr/>
        </p:nvSpPr>
        <p:spPr>
          <a:xfrm>
            <a:off x="6005250" y="2787175"/>
            <a:ext cx="1111800" cy="9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4"/>
          <p:cNvSpPr/>
          <p:nvPr/>
        </p:nvSpPr>
        <p:spPr>
          <a:xfrm>
            <a:off x="1552725" y="1017350"/>
            <a:ext cx="5394900" cy="5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54"/>
          <p:cNvPicPr preferRelativeResize="0"/>
          <p:nvPr/>
        </p:nvPicPr>
        <p:blipFill>
          <a:blip r:embed="rId3">
            <a:alphaModFix/>
          </a:blip>
          <a:stretch>
            <a:fillRect/>
          </a:stretch>
        </p:blipFill>
        <p:spPr>
          <a:xfrm>
            <a:off x="1431525" y="1069700"/>
            <a:ext cx="5960552" cy="3818524"/>
          </a:xfrm>
          <a:prstGeom prst="rect">
            <a:avLst/>
          </a:prstGeom>
          <a:noFill/>
          <a:ln>
            <a:noFill/>
          </a:ln>
        </p:spPr>
      </p:pic>
      <p:sp>
        <p:nvSpPr>
          <p:cNvPr id="279" name="Google Shape;279;p54"/>
          <p:cNvSpPr/>
          <p:nvPr/>
        </p:nvSpPr>
        <p:spPr>
          <a:xfrm>
            <a:off x="1431525" y="982925"/>
            <a:ext cx="2962200" cy="33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4"/>
          <p:cNvSpPr/>
          <p:nvPr/>
        </p:nvSpPr>
        <p:spPr>
          <a:xfrm>
            <a:off x="6880450" y="3783575"/>
            <a:ext cx="740700" cy="134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5"/>
          <p:cNvSpPr txBox="1"/>
          <p:nvPr/>
        </p:nvSpPr>
        <p:spPr>
          <a:xfrm>
            <a:off x="311760" y="444960"/>
            <a:ext cx="852012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Familias  de </a:t>
            </a:r>
            <a:r>
              <a:rPr lang="en-US" sz="3000">
                <a:solidFill>
                  <a:srgbClr val="FF5722"/>
                </a:solidFill>
                <a:latin typeface="Alfa Slab One"/>
                <a:ea typeface="Alfa Slab One"/>
                <a:cs typeface="Alfa Slab One"/>
                <a:sym typeface="Alfa Slab One"/>
              </a:rPr>
              <a:t>algoritmos de </a:t>
            </a:r>
            <a:r>
              <a:rPr lang="en-US" sz="3000" b="0" i="0" u="none" strike="noStrike" cap="none">
                <a:solidFill>
                  <a:srgbClr val="FF5722"/>
                </a:solidFill>
                <a:latin typeface="Alfa Slab One"/>
                <a:ea typeface="Alfa Slab One"/>
                <a:cs typeface="Alfa Slab One"/>
                <a:sym typeface="Alfa Slab One"/>
              </a:rPr>
              <a:t> clustering</a:t>
            </a:r>
            <a:endParaRPr sz="3000" b="0" i="0" u="none" strike="noStrike" cap="none">
              <a:solidFill>
                <a:srgbClr val="000000"/>
              </a:solidFill>
              <a:latin typeface="Arial"/>
              <a:ea typeface="Arial"/>
              <a:cs typeface="Arial"/>
              <a:sym typeface="Arial"/>
            </a:endParaRPr>
          </a:p>
        </p:txBody>
      </p:sp>
      <p:sp>
        <p:nvSpPr>
          <p:cNvPr id="286" name="Google Shape;286;p55"/>
          <p:cNvSpPr txBox="1"/>
          <p:nvPr/>
        </p:nvSpPr>
        <p:spPr>
          <a:xfrm>
            <a:off x="311760" y="1152360"/>
            <a:ext cx="8520120" cy="3416040"/>
          </a:xfrm>
          <a:prstGeom prst="rect">
            <a:avLst/>
          </a:prstGeom>
          <a:noFill/>
          <a:ln>
            <a:noFill/>
          </a:ln>
        </p:spPr>
        <p:txBody>
          <a:bodyPr spcFirstLastPara="1" wrap="square" lIns="91425" tIns="91425" rIns="91425" bIns="91425" anchor="t" anchorCtr="0">
            <a:noAutofit/>
          </a:bodyPr>
          <a:lstStyle/>
          <a:p>
            <a:pPr marL="457200" marR="190500" lvl="0" indent="-342900" algn="l" rtl="0">
              <a:spcBef>
                <a:spcPts val="2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Métodos generativos</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Mezcla de gaussianas, MeanShift</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Agrupamiento por particiones</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k-Means, PAM/CLARA/CLARANS</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Métodos basados en densidad</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DBSCAN, Optics, DenClue</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Clustering jerárquico</a:t>
            </a:r>
            <a:endParaRPr sz="1800">
              <a:solidFill>
                <a:srgbClr val="808080"/>
              </a:solidFill>
              <a:highlight>
                <a:srgbClr val="FFFFFF"/>
              </a:highlight>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Ward, Diana/Agnes, BIRCH, CURE, Chameleon, ROCK</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Note_fig1.ipynb crea la figura siguiente</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70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56"/>
          <p:cNvPicPr preferRelativeResize="0"/>
          <p:nvPr/>
        </p:nvPicPr>
        <p:blipFill>
          <a:blip r:embed="rId3">
            <a:alphaModFix/>
          </a:blip>
          <a:stretch>
            <a:fillRect/>
          </a:stretch>
        </p:blipFill>
        <p:spPr>
          <a:xfrm>
            <a:off x="711500" y="188126"/>
            <a:ext cx="7851674" cy="4800600"/>
          </a:xfrm>
          <a:prstGeom prst="rect">
            <a:avLst/>
          </a:prstGeom>
          <a:noFill/>
          <a:ln>
            <a:noFill/>
          </a:ln>
        </p:spPr>
      </p:pic>
      <p:sp>
        <p:nvSpPr>
          <p:cNvPr id="292" name="Google Shape;292;p56"/>
          <p:cNvSpPr txBox="1"/>
          <p:nvPr/>
        </p:nvSpPr>
        <p:spPr>
          <a:xfrm rot="-5400000">
            <a:off x="-842050" y="1852525"/>
            <a:ext cx="2442000" cy="415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100"/>
              </a:spcBef>
              <a:spcAft>
                <a:spcPts val="700"/>
              </a:spcAft>
              <a:buNone/>
            </a:pPr>
            <a:r>
              <a:rPr lang="en-US" sz="1500" b="1">
                <a:solidFill>
                  <a:srgbClr val="808080"/>
                </a:solidFill>
                <a:highlight>
                  <a:schemeClr val="lt1"/>
                </a:highlight>
                <a:latin typeface="Proxima Nova"/>
                <a:ea typeface="Proxima Nova"/>
                <a:cs typeface="Proxima Nova"/>
                <a:sym typeface="Proxima Nova"/>
              </a:rPr>
              <a:t>Note_fig1.ipynb</a:t>
            </a:r>
            <a:endParaRPr sz="11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7"/>
          <p:cNvSpPr txBox="1"/>
          <p:nvPr/>
        </p:nvSpPr>
        <p:spPr>
          <a:xfrm>
            <a:off x="311760" y="444960"/>
            <a:ext cx="852012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Mezcla de Gaussianas </a:t>
            </a:r>
            <a:endParaRPr sz="3000" b="0" i="0" u="none" strike="noStrike" cap="none">
              <a:solidFill>
                <a:srgbClr val="000000"/>
              </a:solidFill>
              <a:latin typeface="Arial"/>
              <a:ea typeface="Arial"/>
              <a:cs typeface="Arial"/>
              <a:sym typeface="Arial"/>
            </a:endParaRPr>
          </a:p>
        </p:txBody>
      </p:sp>
      <p:sp>
        <p:nvSpPr>
          <p:cNvPr id="298" name="Google Shape;298;p57"/>
          <p:cNvSpPr txBox="1"/>
          <p:nvPr/>
        </p:nvSpPr>
        <p:spPr>
          <a:xfrm>
            <a:off x="240325" y="854701"/>
            <a:ext cx="8520000" cy="1621800"/>
          </a:xfrm>
          <a:prstGeom prst="rect">
            <a:avLst/>
          </a:prstGeom>
          <a:noFill/>
          <a:ln>
            <a:noFill/>
          </a:ln>
        </p:spPr>
        <p:txBody>
          <a:bodyPr spcFirstLastPara="1" wrap="square" lIns="91425" tIns="91425" rIns="91425" bIns="91425" anchor="t" anchorCtr="0">
            <a:noAutofit/>
          </a:bodyPr>
          <a:lstStyle/>
          <a:p>
            <a:pPr marL="457200" marR="190500" lvl="0" indent="-342900" algn="l" rtl="0">
              <a:spcBef>
                <a:spcPts val="2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Supongamos tener alguna información</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Consideremos que estos datos son reales,</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puedo trabajar con la distancia Euclídea.</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datos producidos por una densidad mezcla de Gaussianas, </a:t>
            </a:r>
            <a:endParaRPr sz="1800">
              <a:solidFill>
                <a:srgbClr val="808080"/>
              </a:solidFill>
              <a:highlight>
                <a:srgbClr val="FFFFFF"/>
              </a:highlight>
              <a:latin typeface="Proxima Nova"/>
              <a:ea typeface="Proxima Nova"/>
              <a:cs typeface="Proxima Nova"/>
              <a:sym typeface="Proxima Nova"/>
            </a:endParaRPr>
          </a:p>
          <a:p>
            <a:pPr marL="457200" marR="190500" lvl="0" indent="0" algn="l" rtl="0">
              <a:spcBef>
                <a:spcPts val="2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299" name="Google Shape;299;p57"/>
          <p:cNvPicPr preferRelativeResize="0"/>
          <p:nvPr/>
        </p:nvPicPr>
        <p:blipFill>
          <a:blip r:embed="rId3">
            <a:alphaModFix/>
          </a:blip>
          <a:stretch>
            <a:fillRect/>
          </a:stretch>
        </p:blipFill>
        <p:spPr>
          <a:xfrm>
            <a:off x="1607350" y="2343125"/>
            <a:ext cx="5191124" cy="273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Mezcla de Gaussianas </a:t>
            </a:r>
            <a:endParaRPr sz="3000" b="0" i="0" u="none" strike="noStrike" cap="none">
              <a:solidFill>
                <a:srgbClr val="000000"/>
              </a:solidFill>
              <a:latin typeface="Arial"/>
              <a:ea typeface="Arial"/>
              <a:cs typeface="Arial"/>
              <a:sym typeface="Arial"/>
            </a:endParaRPr>
          </a:p>
        </p:txBody>
      </p:sp>
      <p:sp>
        <p:nvSpPr>
          <p:cNvPr id="305" name="Google Shape;305;p58"/>
          <p:cNvSpPr txBox="1"/>
          <p:nvPr/>
        </p:nvSpPr>
        <p:spPr>
          <a:xfrm>
            <a:off x="240325" y="854701"/>
            <a:ext cx="8520000" cy="1621800"/>
          </a:xfrm>
          <a:prstGeom prst="rect">
            <a:avLst/>
          </a:prstGeom>
          <a:noFill/>
          <a:ln>
            <a:noFill/>
          </a:ln>
        </p:spPr>
        <p:txBody>
          <a:bodyPr spcFirstLastPara="1" wrap="square" lIns="91425" tIns="91425" rIns="91425" bIns="91425" anchor="t" anchorCtr="0">
            <a:noAutofit/>
          </a:bodyPr>
          <a:lstStyle/>
          <a:p>
            <a:pPr marL="457200" marR="190500" lvl="0" indent="-342900" algn="l" rtl="0">
              <a:lnSpc>
                <a:spcPct val="100000"/>
              </a:lnSpc>
              <a:spcBef>
                <a:spcPts val="2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Cualquier dato puede ser modelado con una mezcla de gaussianas? </a:t>
            </a:r>
            <a:endParaRPr sz="1800">
              <a:solidFill>
                <a:srgbClr val="808080"/>
              </a:solidFill>
              <a:highlight>
                <a:srgbClr val="FFFFFF"/>
              </a:highlight>
              <a:latin typeface="Proxima Nova"/>
              <a:ea typeface="Proxima Nova"/>
              <a:cs typeface="Proxima Nova"/>
              <a:sym typeface="Proxima Nova"/>
            </a:endParaRPr>
          </a:p>
          <a:p>
            <a:pPr marL="457200" marR="190500" lvl="0" indent="0" algn="l" rtl="0">
              <a:spcBef>
                <a:spcPts val="2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06" name="Google Shape;306;p58"/>
          <p:cNvPicPr preferRelativeResize="0"/>
          <p:nvPr/>
        </p:nvPicPr>
        <p:blipFill>
          <a:blip r:embed="rId3">
            <a:alphaModFix/>
          </a:blip>
          <a:stretch>
            <a:fillRect/>
          </a:stretch>
        </p:blipFill>
        <p:spPr>
          <a:xfrm>
            <a:off x="1104900" y="1829125"/>
            <a:ext cx="6755199" cy="289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1"/>
          <p:cNvSpPr txBox="1"/>
          <p:nvPr/>
        </p:nvSpPr>
        <p:spPr>
          <a:xfrm>
            <a:off x="490320" y="374040"/>
            <a:ext cx="4827240" cy="7768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4800" b="0" i="0" u="none" strike="noStrike" cap="none">
                <a:solidFill>
                  <a:srgbClr val="FFFFFF"/>
                </a:solidFill>
                <a:latin typeface="Alfa Slab One"/>
                <a:ea typeface="Alfa Slab One"/>
                <a:cs typeface="Alfa Slab One"/>
                <a:sym typeface="Alfa Slab One"/>
              </a:rPr>
              <a:t>Mapa de ruta</a:t>
            </a:r>
            <a:endParaRPr sz="4800" b="0" i="0" u="none" strike="noStrike" cap="none">
              <a:solidFill>
                <a:srgbClr val="000000"/>
              </a:solidFill>
              <a:latin typeface="Arial"/>
              <a:ea typeface="Arial"/>
              <a:cs typeface="Arial"/>
              <a:sym typeface="Arial"/>
            </a:endParaRPr>
          </a:p>
        </p:txBody>
      </p:sp>
      <p:sp>
        <p:nvSpPr>
          <p:cNvPr id="173" name="Google Shape;173;p41"/>
          <p:cNvSpPr txBox="1"/>
          <p:nvPr/>
        </p:nvSpPr>
        <p:spPr>
          <a:xfrm>
            <a:off x="311760" y="1152360"/>
            <a:ext cx="8520120" cy="341604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800">
              <a:solidFill>
                <a:schemeClr val="lt1"/>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chemeClr val="lt1"/>
              </a:buClr>
              <a:buSzPts val="1800"/>
              <a:buFont typeface="Alfa Slab One"/>
              <a:buAutoNum type="arabicPeriod"/>
            </a:pPr>
            <a:r>
              <a:rPr lang="en-US" sz="1800">
                <a:solidFill>
                  <a:srgbClr val="FFFFFF"/>
                </a:solidFill>
                <a:latin typeface="Alfa Slab One"/>
                <a:ea typeface="Alfa Slab One"/>
                <a:cs typeface="Alfa Slab One"/>
                <a:sym typeface="Alfa Slab One"/>
              </a:rPr>
              <a:t>Atributos continuos y discretos </a:t>
            </a:r>
            <a:endParaRPr sz="1800">
              <a:solidFill>
                <a:srgbClr val="FFFFFF"/>
              </a:solidFill>
              <a:latin typeface="Alfa Slab One"/>
              <a:ea typeface="Alfa Slab One"/>
              <a:cs typeface="Alfa Slab One"/>
              <a:sym typeface="Alfa Slab One"/>
            </a:endParaRPr>
          </a:p>
          <a:p>
            <a:pPr marL="457200" marR="0" lvl="0" indent="-342719" algn="l" rtl="0">
              <a:lnSpc>
                <a:spcPct val="115000"/>
              </a:lnSpc>
              <a:spcBef>
                <a:spcPts val="0"/>
              </a:spcBef>
              <a:spcAft>
                <a:spcPts val="0"/>
              </a:spcAft>
              <a:buClr>
                <a:schemeClr val="lt1"/>
              </a:buClr>
              <a:buSzPts val="1800"/>
              <a:buFont typeface="Alfa Slab One"/>
              <a:buAutoNum type="arabicPeriod"/>
            </a:pPr>
            <a:r>
              <a:rPr lang="en-US" sz="1800">
                <a:solidFill>
                  <a:srgbClr val="FFFFFF"/>
                </a:solidFill>
                <a:latin typeface="Alfa Slab One"/>
                <a:ea typeface="Alfa Slab One"/>
                <a:cs typeface="Alfa Slab One"/>
                <a:sym typeface="Alfa Slab One"/>
              </a:rPr>
              <a:t>Distancias y Similaridades </a:t>
            </a:r>
            <a:endParaRPr sz="1800">
              <a:solidFill>
                <a:srgbClr val="FFFFFF"/>
              </a:solidFill>
              <a:latin typeface="Alfa Slab One"/>
              <a:ea typeface="Alfa Slab One"/>
              <a:cs typeface="Alfa Slab One"/>
              <a:sym typeface="Alfa Slab One"/>
            </a:endParaRPr>
          </a:p>
          <a:p>
            <a:pPr marL="457200" marR="0" lvl="0" indent="-342719" algn="l" rtl="0">
              <a:lnSpc>
                <a:spcPct val="115000"/>
              </a:lnSpc>
              <a:spcBef>
                <a:spcPts val="0"/>
              </a:spcBef>
              <a:spcAft>
                <a:spcPts val="0"/>
              </a:spcAft>
              <a:buClr>
                <a:schemeClr val="lt1"/>
              </a:buClr>
              <a:buSzPts val="1800"/>
              <a:buFont typeface="Alfa Slab One"/>
              <a:buAutoNum type="arabicPeriod"/>
            </a:pPr>
            <a:r>
              <a:rPr lang="en-US" sz="1800">
                <a:solidFill>
                  <a:srgbClr val="FFFFFF"/>
                </a:solidFill>
                <a:latin typeface="Alfa Slab One"/>
                <a:ea typeface="Alfa Slab One"/>
                <a:cs typeface="Alfa Slab One"/>
                <a:sym typeface="Alfa Slab One"/>
              </a:rPr>
              <a:t>Familias de Algoritmos Aglomerativos</a:t>
            </a:r>
            <a:endParaRPr sz="1800">
              <a:solidFill>
                <a:srgbClr val="FFFFFF"/>
              </a:solidFill>
              <a:latin typeface="Alfa Slab One"/>
              <a:ea typeface="Alfa Slab One"/>
              <a:cs typeface="Alfa Slab One"/>
              <a:sym typeface="Alfa Slab One"/>
            </a:endParaRPr>
          </a:p>
          <a:p>
            <a:pPr marL="457200" marR="0" lvl="0" indent="-342719" algn="l" rtl="0">
              <a:lnSpc>
                <a:spcPct val="115000"/>
              </a:lnSpc>
              <a:spcBef>
                <a:spcPts val="0"/>
              </a:spcBef>
              <a:spcAft>
                <a:spcPts val="0"/>
              </a:spcAft>
              <a:buClr>
                <a:srgbClr val="FFFFFF"/>
              </a:buClr>
              <a:buSzPts val="1800"/>
              <a:buFont typeface="Alfa Slab One"/>
              <a:buAutoNum type="arabicPeriod"/>
            </a:pPr>
            <a:r>
              <a:rPr lang="en-US" sz="1800">
                <a:solidFill>
                  <a:srgbClr val="FFFFFF"/>
                </a:solidFill>
                <a:latin typeface="Alfa Slab One"/>
                <a:ea typeface="Alfa Slab One"/>
                <a:cs typeface="Alfa Slab One"/>
                <a:sym typeface="Alfa Slab One"/>
              </a:rPr>
              <a:t>Elección de número de grupos</a:t>
            </a:r>
            <a:endParaRPr sz="1800">
              <a:solidFill>
                <a:srgbClr val="FFFFFF"/>
              </a:solidFill>
              <a:latin typeface="Alfa Slab One"/>
              <a:ea typeface="Alfa Slab One"/>
              <a:cs typeface="Alfa Slab One"/>
              <a:sym typeface="Alfa Slab One"/>
            </a:endParaRPr>
          </a:p>
          <a:p>
            <a:pPr marL="457200" marR="0" lvl="0" indent="0" algn="l" rtl="0">
              <a:lnSpc>
                <a:spcPct val="115000"/>
              </a:lnSpc>
              <a:spcBef>
                <a:spcPts val="0"/>
              </a:spcBef>
              <a:spcAft>
                <a:spcPts val="0"/>
              </a:spcAft>
              <a:buNone/>
            </a:pPr>
            <a:endParaRPr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Mezcla de Gaussianas </a:t>
            </a:r>
            <a:endParaRPr sz="3000" b="0" i="0" u="none" strike="noStrike" cap="none">
              <a:solidFill>
                <a:srgbClr val="000000"/>
              </a:solidFill>
              <a:latin typeface="Arial"/>
              <a:ea typeface="Arial"/>
              <a:cs typeface="Arial"/>
              <a:sym typeface="Arial"/>
            </a:endParaRPr>
          </a:p>
        </p:txBody>
      </p:sp>
      <p:sp>
        <p:nvSpPr>
          <p:cNvPr id="312" name="Google Shape;312;p59"/>
          <p:cNvSpPr txBox="1"/>
          <p:nvPr/>
        </p:nvSpPr>
        <p:spPr>
          <a:xfrm>
            <a:off x="240325" y="854701"/>
            <a:ext cx="8520000" cy="16218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 todos, pero muchos si se pueden modelar, si uno conoce la cantidad de gaussianas que forman la mezcla</a:t>
            </a:r>
            <a:endParaRPr sz="1800">
              <a:solidFill>
                <a:srgbClr val="808080"/>
              </a:solidFill>
              <a:highlight>
                <a:srgbClr val="FFFFFF"/>
              </a:highlight>
              <a:latin typeface="Proxima Nova"/>
              <a:ea typeface="Proxima Nova"/>
              <a:cs typeface="Proxima Nova"/>
              <a:sym typeface="Proxima Nova"/>
            </a:endParaRPr>
          </a:p>
          <a:p>
            <a:pPr marL="457200" marR="190500" lvl="0" indent="-342900" algn="l" rtl="0">
              <a:lnSpc>
                <a:spcPct val="100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 </a:t>
            </a:r>
            <a:endParaRPr sz="1800">
              <a:solidFill>
                <a:srgbClr val="808080"/>
              </a:solidFill>
              <a:highlight>
                <a:srgbClr val="FFFFFF"/>
              </a:highlight>
              <a:latin typeface="Proxima Nova"/>
              <a:ea typeface="Proxima Nova"/>
              <a:cs typeface="Proxima Nova"/>
              <a:sym typeface="Proxima Nova"/>
            </a:endParaRPr>
          </a:p>
          <a:p>
            <a:pPr marL="457200" marR="190500" lvl="0" indent="0" algn="l" rtl="0">
              <a:spcBef>
                <a:spcPts val="2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13" name="Google Shape;313;p59"/>
          <p:cNvPicPr preferRelativeResize="0"/>
          <p:nvPr/>
        </p:nvPicPr>
        <p:blipFill>
          <a:blip r:embed="rId3">
            <a:alphaModFix/>
          </a:blip>
          <a:stretch>
            <a:fillRect/>
          </a:stretch>
        </p:blipFill>
        <p:spPr>
          <a:xfrm>
            <a:off x="747700" y="1926450"/>
            <a:ext cx="7337177" cy="31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6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Como funciona el GMM?</a:t>
            </a:r>
            <a:endParaRPr sz="3000" b="0" i="0" u="none" strike="noStrike" cap="none">
              <a:solidFill>
                <a:srgbClr val="000000"/>
              </a:solidFill>
              <a:latin typeface="Arial"/>
              <a:ea typeface="Arial"/>
              <a:cs typeface="Arial"/>
              <a:sym typeface="Arial"/>
            </a:endParaRPr>
          </a:p>
        </p:txBody>
      </p:sp>
      <p:sp>
        <p:nvSpPr>
          <p:cNvPr id="319" name="Google Shape;319;p60"/>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190500" lvl="0" indent="-342900" algn="l" rtl="0">
              <a:spcBef>
                <a:spcPts val="22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uno fija la cantidad de gaussianas que uno considera que hay en la mezcla,</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se estiman los parámetros de cada gaussiana y los parámetros de representación</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se imputa cada dato como proveniente de la una de las componentes de la mezcla.</a:t>
            </a: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estimación se realiza mediante el algoritmo Expectation Maximization. </a:t>
            </a:r>
            <a:endParaRPr sz="1800">
              <a:solidFill>
                <a:srgbClr val="808080"/>
              </a:solidFill>
              <a:highlight>
                <a:srgbClr val="FFFFFF"/>
              </a:highlight>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666666"/>
              </a:buClr>
              <a:buSzPts val="1800"/>
              <a:buFont typeface="Proxima Nova"/>
              <a:buChar char="-"/>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Como funciona el GMM?</a:t>
            </a:r>
            <a:endParaRPr sz="3000" b="0" i="0" u="none" strike="noStrike" cap="none">
              <a:solidFill>
                <a:srgbClr val="000000"/>
              </a:solidFill>
              <a:latin typeface="Arial"/>
              <a:ea typeface="Arial"/>
              <a:cs typeface="Arial"/>
              <a:sym typeface="Arial"/>
            </a:endParaRPr>
          </a:p>
        </p:txBody>
      </p:sp>
      <p:pic>
        <p:nvPicPr>
          <p:cNvPr id="325" name="Google Shape;325;p61"/>
          <p:cNvPicPr preferRelativeResize="0"/>
          <p:nvPr/>
        </p:nvPicPr>
        <p:blipFill rotWithShape="1">
          <a:blip r:embed="rId3">
            <a:alphaModFix/>
          </a:blip>
          <a:srcRect l="4498" t="19772" r="2943" b="12928"/>
          <a:stretch/>
        </p:blipFill>
        <p:spPr>
          <a:xfrm>
            <a:off x="255825" y="1225275"/>
            <a:ext cx="8721974" cy="3567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Como funciona el GMM?</a:t>
            </a:r>
            <a:endParaRPr sz="3000" b="0" i="0" u="none" strike="noStrike" cap="none">
              <a:solidFill>
                <a:srgbClr val="000000"/>
              </a:solidFill>
              <a:latin typeface="Arial"/>
              <a:ea typeface="Arial"/>
              <a:cs typeface="Arial"/>
              <a:sym typeface="Arial"/>
            </a:endParaRPr>
          </a:p>
        </p:txBody>
      </p:sp>
      <p:sp>
        <p:nvSpPr>
          <p:cNvPr id="331" name="Google Shape;331;p62"/>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Comenzamos con una partición aleatoria de la cual se sacan los parámetros de inicio y desde allí se itera</a:t>
            </a:r>
            <a:endParaRPr sz="1800">
              <a:solidFill>
                <a:srgbClr val="808080"/>
              </a:solidFill>
              <a:highlight>
                <a:srgbClr val="FFFFFF"/>
              </a:highlight>
              <a:latin typeface="Proxima Nova"/>
              <a:ea typeface="Proxima Nova"/>
              <a:cs typeface="Proxima Nova"/>
              <a:sym typeface="Proxima Nova"/>
            </a:endParaRPr>
          </a:p>
          <a:p>
            <a:pPr marL="190500" marR="190500" lvl="0" indent="0" algn="l" rtl="0">
              <a:spcBef>
                <a:spcPts val="1000"/>
              </a:spcBef>
              <a:spcAft>
                <a:spcPts val="0"/>
              </a:spcAft>
              <a:buNone/>
            </a:pPr>
            <a:endParaRPr sz="1950" b="1">
              <a:solidFill>
                <a:schemeClr val="dk1"/>
              </a:solidFill>
              <a:highlight>
                <a:srgbClr val="FFFFFF"/>
              </a:highlight>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32" name="Google Shape;332;p62"/>
          <p:cNvPicPr preferRelativeResize="0"/>
          <p:nvPr/>
        </p:nvPicPr>
        <p:blipFill>
          <a:blip r:embed="rId3">
            <a:alphaModFix/>
          </a:blip>
          <a:stretch>
            <a:fillRect/>
          </a:stretch>
        </p:blipFill>
        <p:spPr>
          <a:xfrm>
            <a:off x="4000500" y="1632152"/>
            <a:ext cx="3979922" cy="341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Parámetros</a:t>
            </a:r>
            <a:endParaRPr sz="3000" b="0" i="0" u="none" strike="noStrike" cap="none">
              <a:solidFill>
                <a:srgbClr val="000000"/>
              </a:solidFill>
              <a:latin typeface="Arial"/>
              <a:ea typeface="Arial"/>
              <a:cs typeface="Arial"/>
              <a:sym typeface="Arial"/>
            </a:endParaRPr>
          </a:p>
        </p:txBody>
      </p:sp>
      <p:sp>
        <p:nvSpPr>
          <p:cNvPr id="338" name="Google Shape;338;p63"/>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Gran problema de GMM es la determinación del número de componentes de la mezcla</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no se elige un buen número, el modelo parte de forma aglutinada pero los clusters pueden no tener sentido.</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otra característica que puede ser forzada de inicio es el tipo de matriz de varianza covarianza. </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Este ejemplo (Note_fig2.ipynb) ha sido realizado modelando matrices de covarianza full usando el módulo sklearn.</a:t>
            </a:r>
            <a:endParaRPr sz="1800">
              <a:solidFill>
                <a:srgbClr val="808080"/>
              </a:solidFill>
              <a:highlight>
                <a:srgbClr val="FFFFFF"/>
              </a:highlight>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64"/>
          <p:cNvPicPr preferRelativeResize="0"/>
          <p:nvPr/>
        </p:nvPicPr>
        <p:blipFill>
          <a:blip r:embed="rId3">
            <a:alphaModFix/>
          </a:blip>
          <a:stretch>
            <a:fillRect/>
          </a:stretch>
        </p:blipFill>
        <p:spPr>
          <a:xfrm>
            <a:off x="957600" y="130975"/>
            <a:ext cx="6683364" cy="5012523"/>
          </a:xfrm>
          <a:prstGeom prst="rect">
            <a:avLst/>
          </a:prstGeom>
          <a:noFill/>
          <a:ln>
            <a:noFill/>
          </a:ln>
        </p:spPr>
      </p:pic>
      <p:sp>
        <p:nvSpPr>
          <p:cNvPr id="344" name="Google Shape;344;p64"/>
          <p:cNvSpPr txBox="1"/>
          <p:nvPr/>
        </p:nvSpPr>
        <p:spPr>
          <a:xfrm rot="-5400000">
            <a:off x="-617500" y="2280550"/>
            <a:ext cx="28350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700"/>
              </a:spcAft>
              <a:buNone/>
            </a:pPr>
            <a:r>
              <a:rPr lang="en-US" sz="1800" b="1">
                <a:solidFill>
                  <a:srgbClr val="808080"/>
                </a:solidFill>
                <a:highlight>
                  <a:schemeClr val="lt1"/>
                </a:highlight>
                <a:latin typeface="Proxima Nova"/>
                <a:ea typeface="Proxima Nova"/>
                <a:cs typeface="Proxima Nova"/>
                <a:sym typeface="Proxima Nova"/>
              </a:rPr>
              <a:t>Note_fig2.ipynb</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5"/>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Detección automática de k</a:t>
            </a:r>
            <a:endParaRPr sz="3000" b="0" i="0" u="none" strike="noStrike" cap="none">
              <a:solidFill>
                <a:srgbClr val="000000"/>
              </a:solidFill>
              <a:latin typeface="Arial"/>
              <a:ea typeface="Arial"/>
              <a:cs typeface="Arial"/>
              <a:sym typeface="Arial"/>
            </a:endParaRPr>
          </a:p>
        </p:txBody>
      </p:sp>
      <p:sp>
        <p:nvSpPr>
          <p:cNvPr id="350" name="Google Shape;350;p65"/>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Bayesian Information Criterium (BIC) da un score al modelo con m parámetros.</a:t>
            </a:r>
            <a:endParaRPr sz="1800">
              <a:solidFill>
                <a:srgbClr val="808080"/>
              </a:solidFill>
              <a:highlight>
                <a:srgbClr val="FFFFFF"/>
              </a:highlight>
              <a:latin typeface="Proxima Nova"/>
              <a:ea typeface="Proxima Nova"/>
              <a:cs typeface="Proxima Nova"/>
              <a:sym typeface="Proxima Nova"/>
            </a:endParaRPr>
          </a:p>
          <a:p>
            <a:pPr marL="0" lvl="0" indent="457200" algn="l" rtl="0">
              <a:lnSpc>
                <a:spcPct val="115000"/>
              </a:lnSpc>
              <a:spcBef>
                <a:spcPts val="1100"/>
              </a:spcBef>
              <a:spcAft>
                <a:spcPts val="0"/>
              </a:spcAft>
              <a:buClr>
                <a:schemeClr val="dk1"/>
              </a:buClr>
              <a:buSzPts val="1100"/>
              <a:buFont typeface="Arial"/>
              <a:buNone/>
            </a:pPr>
            <a:r>
              <a:rPr lang="en-US" sz="1800">
                <a:solidFill>
                  <a:srgbClr val="808080"/>
                </a:solidFill>
                <a:highlight>
                  <a:srgbClr val="FFFFFF"/>
                </a:highlight>
                <a:latin typeface="Proxima Nova"/>
                <a:ea typeface="Proxima Nova"/>
                <a:cs typeface="Proxima Nova"/>
                <a:sym typeface="Proxima Nova"/>
              </a:rPr>
              <a:t>𝐵𝐼𝐶=−2∗𝑙𝑜𝑔(L(𝚯))+𝑙𝑜𝑔(𝑛)m</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Puede usarse otro índice llamado Akaike Information Criterium (AIC) 𝐴𝐼𝐶=−2∗𝑙𝑜𝑔(L(𝚯))+2m</a:t>
            </a:r>
            <a:endParaRPr sz="1800">
              <a:solidFill>
                <a:srgbClr val="808080"/>
              </a:solidFill>
              <a:highlight>
                <a:srgbClr val="FFFFFF"/>
              </a:highlight>
              <a:latin typeface="Proxima Nova"/>
              <a:ea typeface="Proxima Nova"/>
              <a:cs typeface="Proxima Nova"/>
              <a:sym typeface="Proxima Nova"/>
            </a:endParaRPr>
          </a:p>
          <a:p>
            <a:pPr marL="457200" lvl="0" indent="0" algn="l" rtl="0">
              <a:lnSpc>
                <a:spcPct val="115000"/>
              </a:lnSpc>
              <a:spcBef>
                <a:spcPts val="1100"/>
              </a:spcBef>
              <a:spcAft>
                <a:spcPts val="0"/>
              </a:spcAft>
              <a:buNone/>
            </a:pPr>
            <a:r>
              <a:rPr lang="en-US" sz="1800">
                <a:solidFill>
                  <a:srgbClr val="808080"/>
                </a:solidFill>
                <a:highlight>
                  <a:srgbClr val="FFFFFF"/>
                </a:highlight>
                <a:latin typeface="Proxima Nova"/>
                <a:ea typeface="Proxima Nova"/>
                <a:cs typeface="Proxima Nova"/>
                <a:sym typeface="Proxima Nova"/>
              </a:rPr>
              <a:t>donde L(Θ) es la verosimilitud, 𝑛 el número de datos, y m el número de parámetros estimados, ( k, el número de componentes, más las medias y entradas de la matriz de varianza covarianza.)</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figura siguiente está generada por el script Note_fig3.ipynb</a:t>
            </a:r>
            <a:endParaRPr sz="1800">
              <a:solidFill>
                <a:srgbClr val="808080"/>
              </a:solidFill>
              <a:highlight>
                <a:srgbClr val="FFFFFF"/>
              </a:highlight>
              <a:latin typeface="Proxima Nova"/>
              <a:ea typeface="Proxima Nova"/>
              <a:cs typeface="Proxima Nova"/>
              <a:sym typeface="Proxima Nova"/>
            </a:endParaRPr>
          </a:p>
          <a:p>
            <a:pPr marL="0" lvl="0" indent="0" algn="l" rtl="0">
              <a:lnSpc>
                <a:spcPct val="115000"/>
              </a:lnSpc>
              <a:spcBef>
                <a:spcPts val="1100"/>
              </a:spcBef>
              <a:spcAft>
                <a:spcPts val="700"/>
              </a:spcAft>
              <a:buNone/>
            </a:pPr>
            <a:endParaRPr sz="1800">
              <a:solidFill>
                <a:srgbClr val="808080"/>
              </a:solidFill>
              <a:highlight>
                <a:srgbClr val="FFFFFF"/>
              </a:highlight>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66"/>
          <p:cNvPicPr preferRelativeResize="0"/>
          <p:nvPr/>
        </p:nvPicPr>
        <p:blipFill>
          <a:blip r:embed="rId3">
            <a:alphaModFix/>
          </a:blip>
          <a:stretch>
            <a:fillRect/>
          </a:stretch>
        </p:blipFill>
        <p:spPr>
          <a:xfrm>
            <a:off x="1399550" y="64287"/>
            <a:ext cx="6686532" cy="5014926"/>
          </a:xfrm>
          <a:prstGeom prst="rect">
            <a:avLst/>
          </a:prstGeom>
          <a:noFill/>
          <a:ln>
            <a:noFill/>
          </a:ln>
        </p:spPr>
      </p:pic>
      <p:sp>
        <p:nvSpPr>
          <p:cNvPr id="356" name="Google Shape;356;p66"/>
          <p:cNvSpPr txBox="1"/>
          <p:nvPr/>
        </p:nvSpPr>
        <p:spPr>
          <a:xfrm rot="-5400000">
            <a:off x="-659575" y="2133175"/>
            <a:ext cx="28770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100"/>
              </a:spcBef>
              <a:spcAft>
                <a:spcPts val="700"/>
              </a:spcAft>
              <a:buNone/>
            </a:pPr>
            <a:r>
              <a:rPr lang="en-US" sz="1800" b="1">
                <a:solidFill>
                  <a:srgbClr val="808080"/>
                </a:solidFill>
                <a:highlight>
                  <a:schemeClr val="lt1"/>
                </a:highlight>
                <a:latin typeface="Proxima Nova"/>
                <a:ea typeface="Proxima Nova"/>
                <a:cs typeface="Proxima Nova"/>
                <a:sym typeface="Proxima Nova"/>
              </a:rPr>
              <a:t>Note_fig3.ipynb</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sp>
        <p:nvSpPr>
          <p:cNvPr id="362" name="Google Shape;362;p67"/>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914400" marR="190500" lvl="1"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Mean shift se basa en el concepto de kernel density estimation (KDE)</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los datos se suponen muestreados de una distribución de probabilidad, KDE es un estimador no paramétrico de la densidad asociada a dicha distribución.</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KDE aplica un kernel, esto es, una función de peso, en una ventana alrededor del punto con un ancho de banda (bandwidth) determinado. Sumando todos las estimaciones individuales se obtiene el estimador de la densidad.</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sp>
        <p:nvSpPr>
          <p:cNvPr id="368" name="Google Shape;368;p68"/>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Para generar la partición, el algoritmo Mean-Shift Clustering va deslizando la ventana y computando el promedio de los datos pesados por el kernel, para localizar las áreas de alta densidad.</a:t>
            </a:r>
            <a:endParaRPr sz="1800">
              <a:solidFill>
                <a:srgbClr val="808080"/>
              </a:solidFill>
              <a:highlight>
                <a:srgbClr val="FFFFFF"/>
              </a:highlight>
              <a:latin typeface="Proxima Nova"/>
              <a:ea typeface="Proxima Nova"/>
              <a:cs typeface="Proxima Nova"/>
              <a:sym typeface="Proxima Nova"/>
            </a:endParaRPr>
          </a:p>
          <a:p>
            <a:pPr marL="4572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914400" marR="190500" lvl="1"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Cada moda de la densidad va a ser considerada un centroide, y los puntos de la partición van a ser asignados al centroide más próximo</a:t>
            </a:r>
            <a:endParaRPr sz="1800">
              <a:solidFill>
                <a:srgbClr val="808080"/>
              </a:solidFill>
              <a:highlight>
                <a:srgbClr val="FFFFFF"/>
              </a:highlight>
              <a:latin typeface="Proxima Nova"/>
              <a:ea typeface="Proxima Nova"/>
              <a:cs typeface="Proxima Nova"/>
              <a:sym typeface="Proxima Nova"/>
            </a:endParaRPr>
          </a:p>
          <a:p>
            <a:pPr marL="9144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Problema...</a:t>
            </a:r>
            <a:endParaRPr sz="3000" b="0" i="0" u="none" strike="noStrike" cap="none">
              <a:solidFill>
                <a:srgbClr val="000000"/>
              </a:solidFill>
              <a:latin typeface="Arial"/>
              <a:ea typeface="Arial"/>
              <a:cs typeface="Arial"/>
              <a:sym typeface="Arial"/>
            </a:endParaRPr>
          </a:p>
        </p:txBody>
      </p:sp>
      <p:pic>
        <p:nvPicPr>
          <p:cNvPr id="179" name="Google Shape;179;p42"/>
          <p:cNvPicPr preferRelativeResize="0"/>
          <p:nvPr/>
        </p:nvPicPr>
        <p:blipFill>
          <a:blip r:embed="rId3">
            <a:alphaModFix/>
          </a:blip>
          <a:stretch>
            <a:fillRect/>
          </a:stretch>
        </p:blipFill>
        <p:spPr>
          <a:xfrm>
            <a:off x="1308825" y="1181775"/>
            <a:ext cx="6802901" cy="3826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pic>
        <p:nvPicPr>
          <p:cNvPr id="374" name="Google Shape;374;p69"/>
          <p:cNvPicPr preferRelativeResize="0"/>
          <p:nvPr/>
        </p:nvPicPr>
        <p:blipFill>
          <a:blip r:embed="rId3">
            <a:alphaModFix/>
          </a:blip>
          <a:stretch>
            <a:fillRect/>
          </a:stretch>
        </p:blipFill>
        <p:spPr>
          <a:xfrm>
            <a:off x="1305150" y="1017350"/>
            <a:ext cx="5613058" cy="3961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pic>
        <p:nvPicPr>
          <p:cNvPr id="380" name="Google Shape;380;p70"/>
          <p:cNvPicPr preferRelativeResize="0"/>
          <p:nvPr/>
        </p:nvPicPr>
        <p:blipFill>
          <a:blip r:embed="rId3">
            <a:alphaModFix/>
          </a:blip>
          <a:stretch>
            <a:fillRect/>
          </a:stretch>
        </p:blipFill>
        <p:spPr>
          <a:xfrm>
            <a:off x="1366850" y="1076875"/>
            <a:ext cx="5663670" cy="3997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sp>
        <p:nvSpPr>
          <p:cNvPr id="386" name="Google Shape;386;p71"/>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190500" lvl="0" indent="-352425" algn="l" rtl="0">
              <a:spcBef>
                <a:spcPts val="1000"/>
              </a:spcBef>
              <a:spcAft>
                <a:spcPts val="0"/>
              </a:spcAft>
              <a:buClr>
                <a:srgbClr val="808080"/>
              </a:buClr>
              <a:buSzPts val="1950"/>
              <a:buFont typeface="Proxima Nova"/>
              <a:buChar char="❖"/>
            </a:pPr>
            <a:r>
              <a:rPr lang="en-US" sz="1650">
                <a:solidFill>
                  <a:srgbClr val="808080"/>
                </a:solidFill>
                <a:highlight>
                  <a:srgbClr val="FFFFFF"/>
                </a:highlight>
                <a:latin typeface="Proxima Nova"/>
                <a:ea typeface="Proxima Nova"/>
                <a:cs typeface="Proxima Nova"/>
                <a:sym typeface="Proxima Nova"/>
              </a:rPr>
              <a:t>P</a:t>
            </a:r>
            <a:r>
              <a:rPr lang="en-US" sz="1800">
                <a:solidFill>
                  <a:srgbClr val="808080"/>
                </a:solidFill>
                <a:highlight>
                  <a:srgbClr val="FFFFFF"/>
                </a:highlight>
                <a:latin typeface="Proxima Nova"/>
                <a:ea typeface="Proxima Nova"/>
                <a:cs typeface="Proxima Nova"/>
                <a:sym typeface="Proxima Nova"/>
              </a:rPr>
              <a:t>arámetro bandwidth puede ser fijado a priori.</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190500" lvl="0"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 tiene sentido usar BIC o AIC pues no se está fijando el modelo paramétrico</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190500" lvl="0"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Puede ser estimado utilizando la teoría no paramétrica, dependiendo de que kernel se use.</a:t>
            </a:r>
            <a:endParaRPr sz="1800">
              <a:solidFill>
                <a:srgbClr val="808080"/>
              </a:solidFill>
              <a:highlight>
                <a:srgbClr val="FFFFFF"/>
              </a:highlight>
              <a:latin typeface="Proxima Nova"/>
              <a:ea typeface="Proxima Nova"/>
              <a:cs typeface="Proxima Nova"/>
              <a:sym typeface="Proxima Nova"/>
            </a:endParaRPr>
          </a:p>
          <a:p>
            <a:pPr marL="914400" marR="190500" lvl="0" indent="0" algn="l" rtl="0">
              <a:spcBef>
                <a:spcPts val="10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marR="190500" lvl="0" indent="-342900" algn="l" rtl="0">
              <a:spcBef>
                <a:spcPts val="10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Note_fig4.ipynb tiene un ejemplo de Mean Shift automático y con k fijo. </a:t>
            </a:r>
            <a:endParaRPr sz="1800">
              <a:solidFill>
                <a:srgbClr val="808080"/>
              </a:solidFill>
              <a:highlight>
                <a:srgbClr val="FFFFFF"/>
              </a:highlight>
              <a:latin typeface="Proxima Nova"/>
              <a:ea typeface="Proxima Nova"/>
              <a:cs typeface="Proxima Nova"/>
              <a:sym typeface="Proxima Nova"/>
            </a:endParaRPr>
          </a:p>
          <a:p>
            <a:pPr marL="9144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Mean Shift Algorithm</a:t>
            </a:r>
            <a:endParaRPr sz="3000" b="0" i="0" u="none" strike="noStrike" cap="none">
              <a:solidFill>
                <a:srgbClr val="000000"/>
              </a:solidFill>
              <a:latin typeface="Arial"/>
              <a:ea typeface="Arial"/>
              <a:cs typeface="Arial"/>
              <a:sym typeface="Arial"/>
            </a:endParaRPr>
          </a:p>
        </p:txBody>
      </p:sp>
      <p:sp>
        <p:nvSpPr>
          <p:cNvPr id="392" name="Google Shape;392;p72"/>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0" marR="190500" lvl="0" indent="0" algn="l" rtl="0">
              <a:spcBef>
                <a:spcPts val="1000"/>
              </a:spcBef>
              <a:spcAft>
                <a:spcPts val="0"/>
              </a:spcAft>
              <a:buNone/>
            </a:pPr>
            <a:r>
              <a:rPr lang="en-US" sz="1800">
                <a:solidFill>
                  <a:srgbClr val="808080"/>
                </a:solidFill>
                <a:highlight>
                  <a:srgbClr val="FFFFFF"/>
                </a:highlight>
                <a:latin typeface="Proxima Nova"/>
                <a:ea typeface="Proxima Nova"/>
                <a:cs typeface="Proxima Nova"/>
                <a:sym typeface="Proxima Nova"/>
              </a:rPr>
              <a:t>Note_fig4.ipynb tiene un ejemplo de Mean Shift automático. </a:t>
            </a:r>
            <a:endParaRPr sz="1800">
              <a:solidFill>
                <a:srgbClr val="808080"/>
              </a:solidFill>
              <a:highlight>
                <a:srgbClr val="FFFFFF"/>
              </a:highlight>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050">
              <a:solidFill>
                <a:schemeClr val="dk1"/>
              </a:solidFill>
              <a:highlight>
                <a:srgbClr val="FFFFFF"/>
              </a:highlight>
            </a:endParaRPr>
          </a:p>
          <a:p>
            <a:pPr marL="0" marR="0" lvl="0" indent="0" algn="l" rtl="0">
              <a:lnSpc>
                <a:spcPct val="115000"/>
              </a:lnSpc>
              <a:spcBef>
                <a:spcPts val="0"/>
              </a:spcBef>
              <a:spcAft>
                <a:spcPts val="0"/>
              </a:spcAft>
              <a:buNone/>
            </a:pP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Estimated number of clusters: 3</a:t>
            </a: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Homogeneity: 0.941</a:t>
            </a: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Completeness: 0.941</a:t>
            </a: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V-measure: 0.941</a:t>
            </a: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Adjusted Rand Index: 0.961</a:t>
            </a:r>
            <a:endParaRPr sz="1050">
              <a:solidFill>
                <a:schemeClr val="dk1"/>
              </a:solidFill>
              <a:highlight>
                <a:srgbClr val="FFFFFF"/>
              </a:highlight>
            </a:endParaRPr>
          </a:p>
          <a:p>
            <a:pPr marL="0" marR="0" lvl="0" indent="0" algn="l" rtl="0">
              <a:lnSpc>
                <a:spcPct val="115000"/>
              </a:lnSpc>
              <a:spcBef>
                <a:spcPts val="0"/>
              </a:spcBef>
              <a:spcAft>
                <a:spcPts val="0"/>
              </a:spcAft>
              <a:buNone/>
            </a:pPr>
            <a:r>
              <a:rPr lang="en-US" sz="1050">
                <a:solidFill>
                  <a:schemeClr val="dk1"/>
                </a:solidFill>
                <a:highlight>
                  <a:srgbClr val="FFFFFF"/>
                </a:highlight>
              </a:rPr>
              <a:t>Adjusted Mutual Information: 0.941</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Silhouette Coefficient: 0.640</a:t>
            </a:r>
            <a:endParaRPr sz="1050">
              <a:solidFill>
                <a:schemeClr val="dk1"/>
              </a:solidFill>
              <a:highlight>
                <a:srgbClr val="FFFFFF"/>
              </a:highlight>
            </a:endParaRPr>
          </a:p>
          <a:p>
            <a:pPr marL="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pic>
        <p:nvPicPr>
          <p:cNvPr id="393" name="Google Shape;393;p72"/>
          <p:cNvPicPr preferRelativeResize="0"/>
          <p:nvPr/>
        </p:nvPicPr>
        <p:blipFill>
          <a:blip r:embed="rId3">
            <a:alphaModFix/>
          </a:blip>
          <a:stretch>
            <a:fillRect/>
          </a:stretch>
        </p:blipFill>
        <p:spPr>
          <a:xfrm>
            <a:off x="3629775" y="1774750"/>
            <a:ext cx="4584325" cy="3151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i="0" u="none" strike="noStrike" cap="none">
                <a:solidFill>
                  <a:srgbClr val="FF5722"/>
                </a:solidFill>
                <a:latin typeface="Alfa Slab One"/>
                <a:ea typeface="Alfa Slab One"/>
                <a:cs typeface="Alfa Slab One"/>
                <a:sym typeface="Alfa Slab One"/>
              </a:rPr>
              <a:t>K-means</a:t>
            </a:r>
            <a:endParaRPr sz="3000" b="0" i="0" u="none" strike="noStrike" cap="none">
              <a:solidFill>
                <a:srgbClr val="000000"/>
              </a:solidFill>
              <a:latin typeface="Arial"/>
              <a:ea typeface="Arial"/>
              <a:cs typeface="Arial"/>
              <a:sym typeface="Arial"/>
            </a:endParaRPr>
          </a:p>
        </p:txBody>
      </p:sp>
      <p:pic>
        <p:nvPicPr>
          <p:cNvPr id="399" name="Google Shape;399;p73"/>
          <p:cNvPicPr preferRelativeResize="0"/>
          <p:nvPr/>
        </p:nvPicPr>
        <p:blipFill>
          <a:blip r:embed="rId3">
            <a:alphaModFix/>
          </a:blip>
          <a:stretch>
            <a:fillRect/>
          </a:stretch>
        </p:blipFill>
        <p:spPr>
          <a:xfrm>
            <a:off x="1577200" y="881075"/>
            <a:ext cx="7400126" cy="4557150"/>
          </a:xfrm>
          <a:prstGeom prst="rect">
            <a:avLst/>
          </a:prstGeom>
          <a:noFill/>
          <a:ln>
            <a:noFill/>
          </a:ln>
        </p:spPr>
      </p:pic>
      <p:sp>
        <p:nvSpPr>
          <p:cNvPr id="400" name="Google Shape;400;p73"/>
          <p:cNvSpPr txBox="1"/>
          <p:nvPr/>
        </p:nvSpPr>
        <p:spPr>
          <a:xfrm>
            <a:off x="312000" y="664207"/>
            <a:ext cx="8520000" cy="931200"/>
          </a:xfrm>
          <a:prstGeom prst="rect">
            <a:avLst/>
          </a:prstGeom>
          <a:noFill/>
          <a:ln>
            <a:noFill/>
          </a:ln>
        </p:spPr>
        <p:txBody>
          <a:bodyPr spcFirstLastPara="1" wrap="square" lIns="91425" tIns="91425" rIns="91425" bIns="91425" anchor="t" anchorCtr="0">
            <a:noAutofit/>
          </a:bodyPr>
          <a:lstStyle/>
          <a:p>
            <a:pPr marL="457200" lvl="0" indent="-342900" algn="l" rtl="0">
              <a:spcBef>
                <a:spcPts val="2200"/>
              </a:spcBef>
              <a:spcAft>
                <a:spcPts val="0"/>
              </a:spcAft>
              <a:buClr>
                <a:srgbClr val="666666"/>
              </a:buClr>
              <a:buSzPts val="1800"/>
              <a:buFont typeface="Proxima Nova"/>
              <a:buChar char="-"/>
            </a:pPr>
            <a:r>
              <a:rPr lang="en-US" sz="1800">
                <a:solidFill>
                  <a:schemeClr val="dk1"/>
                </a:solidFill>
                <a:highlight>
                  <a:srgbClr val="FFFFFF"/>
                </a:highlight>
                <a:latin typeface="Proxima Nova"/>
                <a:ea typeface="Proxima Nova"/>
                <a:cs typeface="Proxima Nova"/>
                <a:sym typeface="Proxima Nova"/>
              </a:rPr>
              <a:t>Pensemos solo en particionar usando distancia, sin pensar en densidades ni distribuciones de probabilidad.</a:t>
            </a:r>
            <a:endParaRPr sz="1800">
              <a:solidFill>
                <a:schemeClr val="dk1"/>
              </a:solidFill>
              <a:highlight>
                <a:srgbClr val="FFFFFF"/>
              </a:highlight>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4"/>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K-means</a:t>
            </a:r>
            <a:endParaRPr sz="3000" b="0" i="0" u="none" strike="noStrike" cap="none">
              <a:solidFill>
                <a:srgbClr val="000000"/>
              </a:solidFill>
              <a:latin typeface="Arial"/>
              <a:ea typeface="Arial"/>
              <a:cs typeface="Arial"/>
              <a:sym typeface="Arial"/>
            </a:endParaRPr>
          </a:p>
        </p:txBody>
      </p:sp>
      <p:sp>
        <p:nvSpPr>
          <p:cNvPr id="406" name="Google Shape;406;p74"/>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K medias es el algoritmo más usado para aglomerar datos.</a:t>
            </a:r>
            <a:endParaRPr sz="1800">
              <a:solidFill>
                <a:srgbClr val="808080"/>
              </a:solidFill>
              <a:highlight>
                <a:srgbClr val="FFFFFF"/>
              </a:highlight>
            </a:endParaRPr>
          </a:p>
          <a:p>
            <a:pPr marL="914400" lvl="1"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K medias comienza por elegir k centros aleatorios.</a:t>
            </a:r>
            <a:endParaRPr sz="1800">
              <a:solidFill>
                <a:srgbClr val="808080"/>
              </a:solidFill>
              <a:highlight>
                <a:srgbClr val="FFFFFF"/>
              </a:highlight>
            </a:endParaRPr>
          </a:p>
          <a:p>
            <a:pPr marL="914400" lvl="1"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Después, todos los puntos son asignados al centro más cercano basado en la distancia euclídea, lo cual genera una partición del espacio.</a:t>
            </a:r>
            <a:endParaRPr sz="1800">
              <a:solidFill>
                <a:srgbClr val="808080"/>
              </a:solidFill>
              <a:highlight>
                <a:srgbClr val="FFFFFF"/>
              </a:highlight>
            </a:endParaRPr>
          </a:p>
          <a:p>
            <a:pPr marL="914400" lvl="1"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Luego los centros son re calculados usando la nueva partición y el ciclo comienza nuevamente.</a:t>
            </a:r>
            <a:endParaRPr sz="1800">
              <a:solidFill>
                <a:srgbClr val="808080"/>
              </a:solidFill>
              <a:highlight>
                <a:srgbClr val="FFFFFF"/>
              </a:highlight>
            </a:endParaRPr>
          </a:p>
          <a:p>
            <a:pPr marL="914400" lvl="1"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Este proceso continúa hasta que no haya más cambios en la partición entre iteraciones.</a:t>
            </a:r>
            <a:endParaRPr sz="1800">
              <a:solidFill>
                <a:srgbClr val="808080"/>
              </a:solidFill>
              <a:highlight>
                <a:srgbClr val="FFFFFF"/>
              </a:highlight>
            </a:endParaRPr>
          </a:p>
          <a:p>
            <a:pPr marL="457200" lvl="0"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rPr>
              <a:t>Este algoritmo genera una partición similar a la de la mezcla de Gaussianas Esféricas, esto es, con una matriz de varianza Covarianza múltiplo de la Identidad.</a:t>
            </a: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5"/>
          <p:cNvSpPr txBox="1"/>
          <p:nvPr/>
        </p:nvSpPr>
        <p:spPr>
          <a:xfrm>
            <a:off x="311760" y="444960"/>
            <a:ext cx="8520120" cy="5724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b="0" strike="noStrike">
              <a:solidFill>
                <a:srgbClr val="000000"/>
              </a:solidFill>
              <a:latin typeface="Arial"/>
              <a:ea typeface="Arial"/>
              <a:cs typeface="Arial"/>
              <a:sym typeface="Arial"/>
            </a:endParaRPr>
          </a:p>
        </p:txBody>
      </p:sp>
      <p:sp>
        <p:nvSpPr>
          <p:cNvPr id="412" name="Google Shape;412;p75"/>
          <p:cNvSpPr txBox="1"/>
          <p:nvPr/>
        </p:nvSpPr>
        <p:spPr>
          <a:xfrm>
            <a:off x="311760" y="1152360"/>
            <a:ext cx="8520120" cy="341604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400" b="0" strike="noStrike">
              <a:solidFill>
                <a:srgbClr val="000000"/>
              </a:solidFill>
              <a:latin typeface="Arial"/>
              <a:ea typeface="Arial"/>
              <a:cs typeface="Arial"/>
              <a:sym typeface="Arial"/>
            </a:endParaRPr>
          </a:p>
        </p:txBody>
      </p:sp>
      <p:pic>
        <p:nvPicPr>
          <p:cNvPr id="413" name="Google Shape;413;p75"/>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6"/>
          <p:cNvSpPr txBox="1"/>
          <p:nvPr/>
        </p:nvSpPr>
        <p:spPr>
          <a:xfrm>
            <a:off x="311760" y="444960"/>
            <a:ext cx="852012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endParaRPr sz="3000" b="0" strike="noStrike">
              <a:solidFill>
                <a:srgbClr val="000000"/>
              </a:solidFill>
              <a:latin typeface="Arial"/>
              <a:ea typeface="Arial"/>
              <a:cs typeface="Arial"/>
              <a:sym typeface="Arial"/>
            </a:endParaRPr>
          </a:p>
        </p:txBody>
      </p:sp>
      <p:sp>
        <p:nvSpPr>
          <p:cNvPr id="419" name="Google Shape;419;p76"/>
          <p:cNvSpPr txBox="1"/>
          <p:nvPr/>
        </p:nvSpPr>
        <p:spPr>
          <a:xfrm>
            <a:off x="311760" y="1152360"/>
            <a:ext cx="8520120" cy="34160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b="0" strike="noStrike">
                <a:solidFill>
                  <a:srgbClr val="666666"/>
                </a:solidFill>
                <a:latin typeface="Proxima Nova"/>
                <a:ea typeface="Proxima Nova"/>
                <a:cs typeface="Proxima Nova"/>
                <a:sym typeface="Proxima Nova"/>
              </a:rPr>
              <a:t>Problemas</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1599"/>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Inestabilidad </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Mínimos locales (mucha sensibilidad a las semillas)</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Soluciones globales → sensibles a outliers</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El número de clusters k suele ser desconocido</a:t>
            </a:r>
            <a:r>
              <a:rPr lang="en-US" sz="1800">
                <a:solidFill>
                  <a:srgbClr val="666666"/>
                </a:solidFill>
                <a:latin typeface="Proxima Nova"/>
                <a:ea typeface="Proxima Nova"/>
                <a:cs typeface="Proxima Nova"/>
                <a:sym typeface="Proxima Nova"/>
              </a:rPr>
              <a:t>, Note_fig5.ipynb</a:t>
            </a:r>
            <a:endParaRPr sz="1800" b="0" strike="noStrike">
              <a:solidFill>
                <a:srgbClr val="000000"/>
              </a:solidFill>
              <a:latin typeface="Arial"/>
              <a:ea typeface="Arial"/>
              <a:cs typeface="Arial"/>
              <a:sym typeface="Arial"/>
            </a:endParaRPr>
          </a:p>
          <a:p>
            <a:pPr marL="0" marR="0" lvl="0" indent="0" algn="l" rtl="0">
              <a:lnSpc>
                <a:spcPct val="115000"/>
              </a:lnSpc>
              <a:spcBef>
                <a:spcPts val="1599"/>
              </a:spcBef>
              <a:spcAft>
                <a:spcPts val="0"/>
              </a:spcAft>
              <a:buNone/>
            </a:pPr>
            <a:r>
              <a:rPr lang="en-US" sz="1800" b="0" strike="noStrike">
                <a:solidFill>
                  <a:srgbClr val="666666"/>
                </a:solidFill>
                <a:latin typeface="Proxima Nova"/>
                <a:ea typeface="Proxima Nova"/>
                <a:cs typeface="Proxima Nova"/>
                <a:sym typeface="Proxima Nova"/>
              </a:rPr>
              <a:t>Parámetros</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1599"/>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Inicialización</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número de veces que se vuelven a tirar las semillas</a:t>
            </a:r>
            <a:endParaRPr sz="1800" b="0" strike="noStrike">
              <a:solidFill>
                <a:srgbClr val="000000"/>
              </a:solidFill>
              <a:latin typeface="Arial"/>
              <a:ea typeface="Arial"/>
              <a:cs typeface="Arial"/>
              <a:sym typeface="Arial"/>
            </a:endParaRPr>
          </a:p>
          <a:p>
            <a:pPr marL="457200" marR="0" lvl="0" indent="-342720" algn="l" rtl="0">
              <a:lnSpc>
                <a:spcPct val="115000"/>
              </a:lnSpc>
              <a:spcBef>
                <a:spcPts val="0"/>
              </a:spcBef>
              <a:spcAft>
                <a:spcPts val="0"/>
              </a:spcAft>
              <a:buClr>
                <a:srgbClr val="666666"/>
              </a:buClr>
              <a:buSzPts val="1800"/>
              <a:buFont typeface="Proxima Nova"/>
              <a:buChar char="-"/>
            </a:pPr>
            <a:r>
              <a:rPr lang="en-US" sz="1800" b="0" strike="noStrike">
                <a:solidFill>
                  <a:srgbClr val="666666"/>
                </a:solidFill>
                <a:latin typeface="Proxima Nova"/>
                <a:ea typeface="Proxima Nova"/>
                <a:cs typeface="Proxima Nova"/>
                <a:sym typeface="Proxima Nova"/>
              </a:rPr>
              <a:t>cuántas iteraciones hasta que termina la búsqueda</a:t>
            </a:r>
            <a:endParaRPr sz="1800" b="0"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endParaRPr sz="3000" b="0" strike="noStrike">
              <a:solidFill>
                <a:srgbClr val="000000"/>
              </a:solidFill>
              <a:latin typeface="Arial"/>
              <a:ea typeface="Arial"/>
              <a:cs typeface="Arial"/>
              <a:sym typeface="Arial"/>
            </a:endParaRPr>
          </a:p>
        </p:txBody>
      </p:sp>
      <p:pic>
        <p:nvPicPr>
          <p:cNvPr id="425" name="Google Shape;425;p77"/>
          <p:cNvPicPr preferRelativeResize="0"/>
          <p:nvPr/>
        </p:nvPicPr>
        <p:blipFill>
          <a:blip r:embed="rId3">
            <a:alphaModFix/>
          </a:blip>
          <a:stretch>
            <a:fillRect/>
          </a:stretch>
        </p:blipFill>
        <p:spPr>
          <a:xfrm>
            <a:off x="2678900" y="130975"/>
            <a:ext cx="5703106" cy="4945847"/>
          </a:xfrm>
          <a:prstGeom prst="rect">
            <a:avLst/>
          </a:prstGeom>
          <a:noFill/>
          <a:ln>
            <a:noFill/>
          </a:ln>
        </p:spPr>
      </p:pic>
      <p:sp>
        <p:nvSpPr>
          <p:cNvPr id="426" name="Google Shape;426;p77"/>
          <p:cNvSpPr txBox="1"/>
          <p:nvPr/>
        </p:nvSpPr>
        <p:spPr>
          <a:xfrm rot="-5400000">
            <a:off x="-70175" y="2526150"/>
            <a:ext cx="28209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Note_fig5.ipynb</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 como definimos k?</a:t>
            </a:r>
            <a:endParaRPr sz="3000" b="0" strike="noStrike">
              <a:solidFill>
                <a:srgbClr val="000000"/>
              </a:solidFill>
              <a:latin typeface="Arial"/>
              <a:ea typeface="Arial"/>
              <a:cs typeface="Arial"/>
              <a:sym typeface="Arial"/>
            </a:endParaRPr>
          </a:p>
        </p:txBody>
      </p:sp>
      <p:sp>
        <p:nvSpPr>
          <p:cNvPr id="432" name="Google Shape;432;p78"/>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No podemos usar BIC, o MDL o AIC porque no usamos un modelo de verosimilitud para ajustar.</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Pero si podemos comparar entre diferentes modelos en función de k el valor de la inercia del modelo, esto es, la suma de distancias cuadradas dentro de cada cluster de la partición final.</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700"/>
              </a:spcBef>
              <a:spcAft>
                <a:spcPts val="0"/>
              </a:spcAft>
              <a:buNone/>
            </a:pPr>
            <a:endParaRPr sz="1800">
              <a:solidFill>
                <a:srgbClr val="666666"/>
              </a:solidFill>
              <a:latin typeface="Proxima Nova"/>
              <a:ea typeface="Proxima Nova"/>
              <a:cs typeface="Proxima Nova"/>
              <a:sym typeface="Proxima Nova"/>
            </a:endParaRPr>
          </a:p>
        </p:txBody>
      </p:sp>
      <p:pic>
        <p:nvPicPr>
          <p:cNvPr id="433" name="Google Shape;433;p78"/>
          <p:cNvPicPr preferRelativeResize="0"/>
          <p:nvPr/>
        </p:nvPicPr>
        <p:blipFill rotWithShape="1">
          <a:blip r:embed="rId3">
            <a:alphaModFix/>
          </a:blip>
          <a:srcRect l="26436" t="48896" r="27473" b="39672"/>
          <a:stretch/>
        </p:blipFill>
        <p:spPr>
          <a:xfrm>
            <a:off x="231825" y="3177650"/>
            <a:ext cx="8520000" cy="925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3"/>
          <p:cNvSpPr txBox="1"/>
          <p:nvPr/>
        </p:nvSpPr>
        <p:spPr>
          <a:xfrm>
            <a:off x="311760" y="187785"/>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Problema...</a:t>
            </a:r>
            <a:endParaRPr sz="3000" b="0" i="0" u="none" strike="noStrike" cap="none">
              <a:solidFill>
                <a:srgbClr val="000000"/>
              </a:solidFill>
              <a:latin typeface="Arial"/>
              <a:ea typeface="Arial"/>
              <a:cs typeface="Arial"/>
              <a:sym typeface="Arial"/>
            </a:endParaRPr>
          </a:p>
        </p:txBody>
      </p:sp>
      <p:sp>
        <p:nvSpPr>
          <p:cNvPr id="185" name="Google Shape;185;p43"/>
          <p:cNvSpPr txBox="1"/>
          <p:nvPr/>
        </p:nvSpPr>
        <p:spPr>
          <a:xfrm>
            <a:off x="312010" y="863710"/>
            <a:ext cx="8520000" cy="3416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Jugadores federados tienen posición en el campo.. </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Esas clases, emergen de las características generales de juego?</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Son muchas clases</a:t>
            </a:r>
            <a:endParaRPr sz="1800">
              <a:solidFill>
                <a:srgbClr val="808080"/>
              </a:solidFill>
              <a:latin typeface="Proxima Nova"/>
              <a:ea typeface="Proxima Nova"/>
              <a:cs typeface="Proxima Nova"/>
              <a:sym typeface="Proxima Nova"/>
            </a:endParaRPr>
          </a:p>
        </p:txBody>
      </p:sp>
      <p:pic>
        <p:nvPicPr>
          <p:cNvPr id="186" name="Google Shape;186;p43"/>
          <p:cNvPicPr preferRelativeResize="0"/>
          <p:nvPr/>
        </p:nvPicPr>
        <p:blipFill rotWithShape="1">
          <a:blip r:embed="rId3">
            <a:alphaModFix/>
          </a:blip>
          <a:srcRect l="9005" t="30728" r="59932"/>
          <a:stretch/>
        </p:blipFill>
        <p:spPr>
          <a:xfrm>
            <a:off x="4307675" y="1916525"/>
            <a:ext cx="4524326" cy="29376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 como definimos k?</a:t>
            </a:r>
            <a:endParaRPr sz="3000" b="0" strike="noStrike">
              <a:solidFill>
                <a:srgbClr val="000000"/>
              </a:solidFill>
              <a:latin typeface="Arial"/>
              <a:ea typeface="Arial"/>
              <a:cs typeface="Arial"/>
              <a:sym typeface="Arial"/>
            </a:endParaRPr>
          </a:p>
        </p:txBody>
      </p:sp>
      <p:sp>
        <p:nvSpPr>
          <p:cNvPr id="439" name="Google Shape;439;p79"/>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inercia se considera una medida de cuán coherentes los clusters son,</a:t>
            </a:r>
            <a:endParaRPr sz="1800">
              <a:solidFill>
                <a:srgbClr val="808080"/>
              </a:solidFill>
              <a:highlight>
                <a:srgbClr val="FFFFFF"/>
              </a:highlight>
              <a:latin typeface="Proxima Nova"/>
              <a:ea typeface="Proxima Nova"/>
              <a:cs typeface="Proxima Nova"/>
              <a:sym typeface="Proxima Nova"/>
            </a:endParaRPr>
          </a:p>
          <a:p>
            <a:pPr marL="0" lvl="0" indent="0" algn="l" rtl="0">
              <a:lnSpc>
                <a:spcPct val="115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se hace un gráfico de la inercia en función del k, se considera heurísticamente que el mejor valor se da cuando se desacelera la reducción de la inercia. </a:t>
            </a:r>
            <a:endParaRPr sz="1800">
              <a:solidFill>
                <a:srgbClr val="808080"/>
              </a:solidFill>
              <a:highlight>
                <a:srgbClr val="FFFFFF"/>
              </a:highlight>
              <a:latin typeface="Proxima Nova"/>
              <a:ea typeface="Proxima Nova"/>
              <a:cs typeface="Proxima Nova"/>
              <a:sym typeface="Proxima Nova"/>
            </a:endParaRPr>
          </a:p>
          <a:p>
            <a:pPr marL="457200" lvl="0" indent="0" algn="l" rtl="0">
              <a:lnSpc>
                <a:spcPct val="115000"/>
              </a:lnSpc>
              <a:spcBef>
                <a:spcPts val="1100"/>
              </a:spcBef>
              <a:spcAft>
                <a:spcPts val="0"/>
              </a:spcAft>
              <a:buNone/>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note_fig6.ipynb muestra cómo elegir el k mas apropiado con el método del codo.</a:t>
            </a:r>
            <a:endParaRPr sz="1800">
              <a:solidFill>
                <a:srgbClr val="808080"/>
              </a:solidFill>
              <a:highlight>
                <a:srgbClr val="FFFFFF"/>
              </a:highlight>
              <a:latin typeface="Proxima Nova"/>
              <a:ea typeface="Proxima Nova"/>
              <a:cs typeface="Proxima Nova"/>
              <a:sym typeface="Proxima Nova"/>
            </a:endParaRPr>
          </a:p>
          <a:p>
            <a:pPr marL="457200" marR="0" lvl="0" indent="0" algn="l" rtl="0">
              <a:lnSpc>
                <a:spcPct val="115000"/>
              </a:lnSpc>
              <a:spcBef>
                <a:spcPts val="700"/>
              </a:spcBef>
              <a:spcAft>
                <a:spcPts val="0"/>
              </a:spcAft>
              <a:buNone/>
            </a:pP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8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endParaRPr sz="3000" b="0" strike="noStrike">
              <a:solidFill>
                <a:srgbClr val="000000"/>
              </a:solidFill>
              <a:latin typeface="Arial"/>
              <a:ea typeface="Arial"/>
              <a:cs typeface="Arial"/>
              <a:sym typeface="Arial"/>
            </a:endParaRPr>
          </a:p>
        </p:txBody>
      </p:sp>
      <p:pic>
        <p:nvPicPr>
          <p:cNvPr id="445" name="Google Shape;445;p80"/>
          <p:cNvPicPr preferRelativeResize="0"/>
          <p:nvPr/>
        </p:nvPicPr>
        <p:blipFill>
          <a:blip r:embed="rId3">
            <a:alphaModFix/>
          </a:blip>
          <a:stretch>
            <a:fillRect/>
          </a:stretch>
        </p:blipFill>
        <p:spPr>
          <a:xfrm>
            <a:off x="152400" y="942775"/>
            <a:ext cx="8839206" cy="4200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81"/>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Análisis de siluetas</a:t>
            </a:r>
            <a:endParaRPr sz="3000" b="0" strike="noStrike">
              <a:solidFill>
                <a:srgbClr val="000000"/>
              </a:solidFill>
              <a:latin typeface="Arial"/>
              <a:ea typeface="Arial"/>
              <a:cs typeface="Arial"/>
              <a:sym typeface="Arial"/>
            </a:endParaRPr>
          </a:p>
        </p:txBody>
      </p:sp>
      <p:pic>
        <p:nvPicPr>
          <p:cNvPr id="451" name="Google Shape;451;p81"/>
          <p:cNvPicPr preferRelativeResize="0"/>
          <p:nvPr/>
        </p:nvPicPr>
        <p:blipFill rotWithShape="1">
          <a:blip r:embed="rId3">
            <a:alphaModFix/>
          </a:blip>
          <a:srcRect l="7463" t="24699" r="4732" b="28556"/>
          <a:stretch/>
        </p:blipFill>
        <p:spPr>
          <a:xfrm>
            <a:off x="0" y="1266075"/>
            <a:ext cx="9144000" cy="277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82"/>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Análisis de siluetas</a:t>
            </a:r>
            <a:endParaRPr sz="3000" b="0" strike="noStrike">
              <a:solidFill>
                <a:srgbClr val="000000"/>
              </a:solidFill>
              <a:latin typeface="Arial"/>
              <a:ea typeface="Arial"/>
              <a:cs typeface="Arial"/>
              <a:sym typeface="Arial"/>
            </a:endParaRPr>
          </a:p>
        </p:txBody>
      </p:sp>
      <p:sp>
        <p:nvSpPr>
          <p:cNvPr id="457" name="Google Shape;457;p82"/>
          <p:cNvSpPr txBox="1"/>
          <p:nvPr/>
        </p:nvSpPr>
        <p:spPr>
          <a:xfrm>
            <a:off x="311750" y="1080200"/>
            <a:ext cx="8520000" cy="3488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La medida s(i)  tiene valor entre -1 y 1.</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Los coeficientes s(i) cercanos a +1 indican que la muestra está lejos de los clusters vecinos.</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El valor 0 indica que la muestra está muy cerca del borde de decisión entre los clusters.</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Un valor negativo indica que esos puntos deben haber sido asignados al cluster equivocado.</a:t>
            </a:r>
            <a:endParaRPr sz="1800">
              <a:solidFill>
                <a:srgbClr val="808080"/>
              </a:solidFill>
              <a:highlight>
                <a:srgbClr val="FFFFFF"/>
              </a:highlight>
              <a:latin typeface="Proxima Nova"/>
              <a:ea typeface="Proxima Nova"/>
              <a:cs typeface="Proxima Nova"/>
              <a:sym typeface="Proxima Nova"/>
            </a:endParaRPr>
          </a:p>
          <a:p>
            <a:pPr marL="0" marR="0" lvl="0" indent="0" algn="l" rtl="0">
              <a:lnSpc>
                <a:spcPct val="115000"/>
              </a:lnSpc>
              <a:spcBef>
                <a:spcPts val="700"/>
              </a:spcBef>
              <a:spcAft>
                <a:spcPts val="0"/>
              </a:spcAft>
              <a:buNone/>
            </a:pPr>
            <a:endParaRPr sz="1800">
              <a:solidFill>
                <a:srgbClr val="808080"/>
              </a:solidFill>
              <a:highlight>
                <a:srgbClr val="FFFFFF"/>
              </a:highlight>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3"/>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 Ejemplo</a:t>
            </a:r>
            <a:endParaRPr sz="3000" b="0" strike="noStrike">
              <a:solidFill>
                <a:srgbClr val="000000"/>
              </a:solidFill>
              <a:latin typeface="Arial"/>
              <a:ea typeface="Arial"/>
              <a:cs typeface="Arial"/>
              <a:sym typeface="Arial"/>
            </a:endParaRPr>
          </a:p>
        </p:txBody>
      </p:sp>
      <p:sp>
        <p:nvSpPr>
          <p:cNvPr id="463" name="Google Shape;463;p83"/>
          <p:cNvSpPr txBox="1"/>
          <p:nvPr/>
        </p:nvSpPr>
        <p:spPr>
          <a:xfrm>
            <a:off x="378350" y="1143175"/>
            <a:ext cx="8453400" cy="3000000"/>
          </a:xfrm>
          <a:prstGeom prst="rect">
            <a:avLst/>
          </a:prstGeom>
          <a:noFill/>
          <a:ln>
            <a:noFill/>
          </a:ln>
        </p:spPr>
        <p:txBody>
          <a:bodyPr spcFirstLastPara="1" wrap="square" lIns="91425" tIns="91425" rIns="91425" bIns="91425" anchor="t" anchorCtr="0">
            <a:noAutofit/>
          </a:bodyPr>
          <a:lstStyle/>
          <a:p>
            <a:pPr marL="190500" marR="190500" lvl="0" indent="0" algn="l" rtl="0">
              <a:spcBef>
                <a:spcPts val="1000"/>
              </a:spcBef>
              <a:spcAft>
                <a:spcPts val="0"/>
              </a:spcAft>
              <a:buNone/>
            </a:pPr>
            <a:endParaRPr sz="1950" b="1">
              <a:solidFill>
                <a:srgbClr val="808080"/>
              </a:solidFill>
              <a:highlight>
                <a:srgbClr val="FFFFFF"/>
              </a:highlight>
            </a:endParaRPr>
          </a:p>
          <a:p>
            <a:pPr marL="457200" lvl="0" indent="-342900" algn="l" rtl="0">
              <a:lnSpc>
                <a:spcPct val="115000"/>
              </a:lnSpc>
              <a:spcBef>
                <a:spcPts val="110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Se simula un grupo de datos con cuatro gaussianas.</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Se calcula el gráfico de silueta para particiones de k medias con K=2,3,4,5,y 6.</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Char char="❖"/>
            </a:pPr>
            <a:r>
              <a:rPr lang="en-US" sz="1800">
                <a:solidFill>
                  <a:srgbClr val="808080"/>
                </a:solidFill>
                <a:highlight>
                  <a:srgbClr val="FFFFFF"/>
                </a:highlight>
                <a:latin typeface="Proxima Nova"/>
                <a:ea typeface="Proxima Nova"/>
                <a:cs typeface="Proxima Nova"/>
                <a:sym typeface="Proxima Nova"/>
              </a:rPr>
              <a:t>El gráfico de silueta para los valores de k =3, 5 and 6 muestran que esos k son una mala elección, dado que hay clusters por debajo del valor de silueta promedio y clusters con valores negativos</a:t>
            </a:r>
            <a:r>
              <a:rPr lang="en-US" sz="1800" b="1">
                <a:solidFill>
                  <a:srgbClr val="808080"/>
                </a:solidFill>
                <a:highlight>
                  <a:srgbClr val="FFFFFF"/>
                </a:highlight>
                <a:latin typeface="Proxima Nova"/>
                <a:ea typeface="Proxima Nova"/>
                <a:cs typeface="Proxima Nova"/>
                <a:sym typeface="Proxima Nova"/>
              </a:rPr>
              <a:t>.</a:t>
            </a:r>
            <a:endParaRPr sz="1800" b="1">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666666"/>
                </a:solidFill>
                <a:latin typeface="Proxima Nova"/>
                <a:ea typeface="Proxima Nova"/>
                <a:cs typeface="Proxima Nova"/>
                <a:sym typeface="Proxima Nova"/>
              </a:rPr>
              <a:t>Note_fig6.ipynb</a:t>
            </a:r>
            <a:endParaRPr sz="1800" b="1">
              <a:solidFill>
                <a:srgbClr val="808080"/>
              </a:solidFill>
              <a:highlight>
                <a:srgbClr val="FFFFFF"/>
              </a:highlight>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4"/>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Ejemplo</a:t>
            </a:r>
            <a:endParaRPr sz="3000" b="0" strike="noStrike">
              <a:solidFill>
                <a:srgbClr val="000000"/>
              </a:solidFill>
              <a:latin typeface="Arial"/>
              <a:ea typeface="Arial"/>
              <a:cs typeface="Arial"/>
              <a:sym typeface="Arial"/>
            </a:endParaRPr>
          </a:p>
        </p:txBody>
      </p:sp>
      <p:pic>
        <p:nvPicPr>
          <p:cNvPr id="469" name="Google Shape;469;p84"/>
          <p:cNvPicPr preferRelativeResize="0"/>
          <p:nvPr/>
        </p:nvPicPr>
        <p:blipFill>
          <a:blip r:embed="rId3">
            <a:alphaModFix/>
          </a:blip>
          <a:stretch>
            <a:fillRect/>
          </a:stretch>
        </p:blipFill>
        <p:spPr>
          <a:xfrm>
            <a:off x="58000" y="1607350"/>
            <a:ext cx="9092952" cy="3536148"/>
          </a:xfrm>
          <a:prstGeom prst="rect">
            <a:avLst/>
          </a:prstGeom>
          <a:noFill/>
          <a:ln>
            <a:noFill/>
          </a:ln>
        </p:spPr>
      </p:pic>
      <p:sp>
        <p:nvSpPr>
          <p:cNvPr id="470" name="Google Shape;470;p84"/>
          <p:cNvSpPr txBox="1"/>
          <p:nvPr/>
        </p:nvSpPr>
        <p:spPr>
          <a:xfrm rot="-5400000">
            <a:off x="-973150" y="3144575"/>
            <a:ext cx="3031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Note_fig6.ipynb</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85"/>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Ejemplo</a:t>
            </a:r>
            <a:endParaRPr sz="3000" b="0" strike="noStrike">
              <a:solidFill>
                <a:srgbClr val="000000"/>
              </a:solidFill>
              <a:latin typeface="Arial"/>
              <a:ea typeface="Arial"/>
              <a:cs typeface="Arial"/>
              <a:sym typeface="Arial"/>
            </a:endParaRPr>
          </a:p>
        </p:txBody>
      </p:sp>
      <p:pic>
        <p:nvPicPr>
          <p:cNvPr id="476" name="Google Shape;476;p85"/>
          <p:cNvPicPr preferRelativeResize="0"/>
          <p:nvPr/>
        </p:nvPicPr>
        <p:blipFill>
          <a:blip r:embed="rId3">
            <a:alphaModFix/>
          </a:blip>
          <a:stretch>
            <a:fillRect/>
          </a:stretch>
        </p:blipFill>
        <p:spPr>
          <a:xfrm>
            <a:off x="6950" y="1587491"/>
            <a:ext cx="9143996" cy="3556009"/>
          </a:xfrm>
          <a:prstGeom prst="rect">
            <a:avLst/>
          </a:prstGeom>
          <a:noFill/>
          <a:ln>
            <a:noFill/>
          </a:ln>
        </p:spPr>
      </p:pic>
      <p:sp>
        <p:nvSpPr>
          <p:cNvPr id="477" name="Google Shape;477;p85"/>
          <p:cNvSpPr txBox="1"/>
          <p:nvPr/>
        </p:nvSpPr>
        <p:spPr>
          <a:xfrm rot="-5400000">
            <a:off x="-973150" y="3144575"/>
            <a:ext cx="3031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Note_fig6.ipynb</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6"/>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Ejemplo</a:t>
            </a:r>
            <a:endParaRPr sz="3000" b="0" strike="noStrike">
              <a:solidFill>
                <a:srgbClr val="000000"/>
              </a:solidFill>
              <a:latin typeface="Arial"/>
              <a:ea typeface="Arial"/>
              <a:cs typeface="Arial"/>
              <a:sym typeface="Arial"/>
            </a:endParaRPr>
          </a:p>
        </p:txBody>
      </p:sp>
      <p:pic>
        <p:nvPicPr>
          <p:cNvPr id="483" name="Google Shape;483;p86"/>
          <p:cNvPicPr preferRelativeResize="0"/>
          <p:nvPr/>
        </p:nvPicPr>
        <p:blipFill>
          <a:blip r:embed="rId3">
            <a:alphaModFix/>
          </a:blip>
          <a:stretch>
            <a:fillRect/>
          </a:stretch>
        </p:blipFill>
        <p:spPr>
          <a:xfrm>
            <a:off x="6950" y="1587491"/>
            <a:ext cx="9143996" cy="3556009"/>
          </a:xfrm>
          <a:prstGeom prst="rect">
            <a:avLst/>
          </a:prstGeom>
          <a:noFill/>
          <a:ln>
            <a:noFill/>
          </a:ln>
        </p:spPr>
      </p:pic>
      <p:sp>
        <p:nvSpPr>
          <p:cNvPr id="484" name="Google Shape;484;p86"/>
          <p:cNvSpPr txBox="1"/>
          <p:nvPr/>
        </p:nvSpPr>
        <p:spPr>
          <a:xfrm rot="-5400000">
            <a:off x="-973150" y="3144575"/>
            <a:ext cx="3031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Note_fig6.ipynb</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7"/>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Ejemplo</a:t>
            </a:r>
            <a:endParaRPr sz="3000" b="0" strike="noStrike">
              <a:solidFill>
                <a:srgbClr val="000000"/>
              </a:solidFill>
              <a:latin typeface="Arial"/>
              <a:ea typeface="Arial"/>
              <a:cs typeface="Arial"/>
              <a:sym typeface="Arial"/>
            </a:endParaRPr>
          </a:p>
        </p:txBody>
      </p:sp>
      <p:pic>
        <p:nvPicPr>
          <p:cNvPr id="490" name="Google Shape;490;p87"/>
          <p:cNvPicPr preferRelativeResize="0"/>
          <p:nvPr/>
        </p:nvPicPr>
        <p:blipFill>
          <a:blip r:embed="rId3">
            <a:alphaModFix/>
          </a:blip>
          <a:stretch>
            <a:fillRect/>
          </a:stretch>
        </p:blipFill>
        <p:spPr>
          <a:xfrm>
            <a:off x="3" y="1587500"/>
            <a:ext cx="9143996" cy="3555998"/>
          </a:xfrm>
          <a:prstGeom prst="rect">
            <a:avLst/>
          </a:prstGeom>
          <a:noFill/>
          <a:ln>
            <a:noFill/>
          </a:ln>
        </p:spPr>
      </p:pic>
      <p:sp>
        <p:nvSpPr>
          <p:cNvPr id="491" name="Google Shape;491;p87"/>
          <p:cNvSpPr txBox="1"/>
          <p:nvPr/>
        </p:nvSpPr>
        <p:spPr>
          <a:xfrm rot="-5400000">
            <a:off x="-973150" y="3144575"/>
            <a:ext cx="3031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Note_fig6.ipynb</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a:t>
            </a:r>
            <a:r>
              <a:rPr lang="en-US" sz="3000">
                <a:solidFill>
                  <a:srgbClr val="FF5722"/>
                </a:solidFill>
                <a:latin typeface="Alfa Slab One"/>
                <a:ea typeface="Alfa Slab One"/>
                <a:cs typeface="Alfa Slab One"/>
                <a:sym typeface="Alfa Slab One"/>
              </a:rPr>
              <a:t>: Ejemplo</a:t>
            </a:r>
            <a:endParaRPr sz="3000" b="0" strike="noStrike">
              <a:solidFill>
                <a:srgbClr val="000000"/>
              </a:solidFill>
              <a:latin typeface="Arial"/>
              <a:ea typeface="Arial"/>
              <a:cs typeface="Arial"/>
              <a:sym typeface="Arial"/>
            </a:endParaRPr>
          </a:p>
        </p:txBody>
      </p:sp>
      <p:pic>
        <p:nvPicPr>
          <p:cNvPr id="497" name="Google Shape;497;p88"/>
          <p:cNvPicPr preferRelativeResize="0"/>
          <p:nvPr/>
        </p:nvPicPr>
        <p:blipFill>
          <a:blip r:embed="rId3">
            <a:alphaModFix/>
          </a:blip>
          <a:stretch>
            <a:fillRect/>
          </a:stretch>
        </p:blipFill>
        <p:spPr>
          <a:xfrm>
            <a:off x="1" y="1587500"/>
            <a:ext cx="9143996" cy="3555998"/>
          </a:xfrm>
          <a:prstGeom prst="rect">
            <a:avLst/>
          </a:prstGeom>
          <a:noFill/>
          <a:ln>
            <a:noFill/>
          </a:ln>
        </p:spPr>
      </p:pic>
      <p:sp>
        <p:nvSpPr>
          <p:cNvPr id="498" name="Google Shape;498;p88"/>
          <p:cNvSpPr txBox="1"/>
          <p:nvPr/>
        </p:nvSpPr>
        <p:spPr>
          <a:xfrm rot="-5400000">
            <a:off x="-973150" y="3144575"/>
            <a:ext cx="3031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800">
                <a:solidFill>
                  <a:srgbClr val="666666"/>
                </a:solidFill>
                <a:latin typeface="Proxima Nova"/>
                <a:ea typeface="Proxima Nova"/>
                <a:cs typeface="Proxima Nova"/>
                <a:sym typeface="Proxima Nova"/>
              </a:rPr>
              <a:t>Note_fig6.ipynb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4"/>
          <p:cNvSpPr txBox="1"/>
          <p:nvPr/>
        </p:nvSpPr>
        <p:spPr>
          <a:xfrm>
            <a:off x="311760" y="187785"/>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Problema...</a:t>
            </a:r>
            <a:endParaRPr sz="3000" b="0" i="0" u="none" strike="noStrike" cap="none">
              <a:solidFill>
                <a:srgbClr val="000000"/>
              </a:solidFill>
              <a:latin typeface="Arial"/>
              <a:ea typeface="Arial"/>
              <a:cs typeface="Arial"/>
              <a:sym typeface="Arial"/>
            </a:endParaRPr>
          </a:p>
        </p:txBody>
      </p:sp>
      <p:sp>
        <p:nvSpPr>
          <p:cNvPr id="192" name="Google Shape;192;p44"/>
          <p:cNvSpPr txBox="1"/>
          <p:nvPr/>
        </p:nvSpPr>
        <p:spPr>
          <a:xfrm>
            <a:off x="312010" y="863710"/>
            <a:ext cx="85200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a:solidFill>
                  <a:srgbClr val="808080"/>
                </a:solidFill>
                <a:latin typeface="Proxima Nova"/>
                <a:ea typeface="Proxima Nova"/>
                <a:cs typeface="Proxima Nova"/>
                <a:sym typeface="Proxima Nova"/>
              </a:rPr>
              <a:t>Todas estas etiquetas son muchas, si queremos que emerjan grupos generales, podríamos esperar observar los siguientes grupos</a:t>
            </a:r>
            <a:endParaRPr sz="1800">
              <a:solidFill>
                <a:srgbClr val="808080"/>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Defensa</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Mediocampo</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Ataque</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Arqueros</a:t>
            </a:r>
            <a:endParaRPr sz="1800">
              <a:solidFill>
                <a:srgbClr val="808080"/>
              </a:solidFill>
              <a:latin typeface="Proxima Nova"/>
              <a:ea typeface="Proxima Nova"/>
              <a:cs typeface="Proxima Nova"/>
              <a:sym typeface="Proxima Nova"/>
            </a:endParaRPr>
          </a:p>
        </p:txBody>
      </p:sp>
      <p:pic>
        <p:nvPicPr>
          <p:cNvPr id="193" name="Google Shape;193;p44"/>
          <p:cNvPicPr preferRelativeResize="0"/>
          <p:nvPr/>
        </p:nvPicPr>
        <p:blipFill rotWithShape="1">
          <a:blip r:embed="rId3">
            <a:alphaModFix/>
          </a:blip>
          <a:srcRect l="9005" t="30728" r="59932"/>
          <a:stretch/>
        </p:blipFill>
        <p:spPr>
          <a:xfrm>
            <a:off x="4307675" y="1916525"/>
            <a:ext cx="4524326" cy="29376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9"/>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 Ejemplo</a:t>
            </a:r>
            <a:endParaRPr sz="3000" b="0" strike="noStrike">
              <a:solidFill>
                <a:srgbClr val="000000"/>
              </a:solidFill>
              <a:latin typeface="Arial"/>
              <a:ea typeface="Arial"/>
              <a:cs typeface="Arial"/>
              <a:sym typeface="Arial"/>
            </a:endParaRPr>
          </a:p>
        </p:txBody>
      </p:sp>
      <p:sp>
        <p:nvSpPr>
          <p:cNvPr id="504" name="Google Shape;504;p89"/>
          <p:cNvSpPr txBox="1"/>
          <p:nvPr/>
        </p:nvSpPr>
        <p:spPr>
          <a:xfrm>
            <a:off x="378350" y="1143175"/>
            <a:ext cx="8453400" cy="3000000"/>
          </a:xfrm>
          <a:prstGeom prst="rect">
            <a:avLst/>
          </a:prstGeom>
          <a:noFill/>
          <a:ln>
            <a:noFill/>
          </a:ln>
        </p:spPr>
        <p:txBody>
          <a:bodyPr spcFirstLastPara="1" wrap="square" lIns="91425" tIns="91425" rIns="91425" bIns="91425" anchor="t" anchorCtr="0">
            <a:noAutofit/>
          </a:bodyPr>
          <a:lstStyle/>
          <a:p>
            <a:pPr marL="190500" marR="190500" lvl="0" indent="0" algn="l" rtl="0">
              <a:spcBef>
                <a:spcPts val="1000"/>
              </a:spcBef>
              <a:spcAft>
                <a:spcPts val="0"/>
              </a:spcAft>
              <a:buNone/>
            </a:pPr>
            <a:endParaRPr sz="1950" b="1">
              <a:solidFill>
                <a:srgbClr val="808080"/>
              </a:solidFill>
              <a:highlight>
                <a:srgbClr val="FFFFFF"/>
              </a:highlight>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El problema de coeficientes negativos no ocurren el el caso de k=2 y 4</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Si se estudia el grosor de gráfico de silueta se ve que k=2 produce una partición muy desbalanceada, dado que uno de los clusters absorbe tres clusters diferentes.</a:t>
            </a:r>
            <a:endParaRPr sz="1800">
              <a:solidFill>
                <a:srgbClr val="808080"/>
              </a:solidFill>
              <a:highlight>
                <a:srgbClr val="FFFFFF"/>
              </a:highlight>
              <a:latin typeface="Proxima Nova"/>
              <a:ea typeface="Proxima Nova"/>
              <a:cs typeface="Proxima Nova"/>
              <a:sym typeface="Proxima Nova"/>
            </a:endParaRPr>
          </a:p>
          <a:p>
            <a:pPr marL="45720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highlight>
                  <a:srgbClr val="FFFFFF"/>
                </a:highlight>
                <a:latin typeface="Proxima Nova"/>
                <a:ea typeface="Proxima Nova"/>
                <a:cs typeface="Proxima Nova"/>
                <a:sym typeface="Proxima Nova"/>
              </a:rPr>
              <a:t>Cuando k=4 las siluetas están balanceadas, por lo cual este es el mejor k</a:t>
            </a:r>
            <a:endParaRPr sz="1800">
              <a:solidFill>
                <a:srgbClr val="808080"/>
              </a:solidFill>
              <a:highlight>
                <a:srgbClr val="FFFFFF"/>
              </a:highlight>
              <a:latin typeface="Proxima Nova"/>
              <a:ea typeface="Proxima Nova"/>
              <a:cs typeface="Proxima Nova"/>
              <a:sym typeface="Proxima Nova"/>
            </a:endParaRPr>
          </a:p>
          <a:p>
            <a:pPr marL="0" lvl="0" indent="0" algn="l" rtl="0">
              <a:lnSpc>
                <a:spcPct val="115000"/>
              </a:lnSpc>
              <a:spcBef>
                <a:spcPts val="1100"/>
              </a:spcBef>
              <a:spcAft>
                <a:spcPts val="700"/>
              </a:spcAft>
              <a:buNone/>
            </a:pPr>
            <a:endParaRPr sz="1800">
              <a:solidFill>
                <a:srgbClr val="808080"/>
              </a:solidFill>
              <a:highlight>
                <a:srgbClr val="FFFFFF"/>
              </a:highlight>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90"/>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b="0" strike="noStrike">
                <a:solidFill>
                  <a:srgbClr val="FF5722"/>
                </a:solidFill>
                <a:latin typeface="Alfa Slab One"/>
                <a:ea typeface="Alfa Slab One"/>
                <a:cs typeface="Alfa Slab One"/>
                <a:sym typeface="Alfa Slab One"/>
              </a:rPr>
              <a:t>K-means: </a:t>
            </a:r>
            <a:r>
              <a:rPr lang="en-US" sz="3000">
                <a:solidFill>
                  <a:srgbClr val="FF5722"/>
                </a:solidFill>
                <a:latin typeface="Alfa Slab One"/>
                <a:ea typeface="Alfa Slab One"/>
                <a:cs typeface="Alfa Slab One"/>
                <a:sym typeface="Alfa Slab One"/>
              </a:rPr>
              <a:t>sklearn y yellowbrick</a:t>
            </a:r>
            <a:endParaRPr sz="3000" b="0" strike="noStrike">
              <a:solidFill>
                <a:srgbClr val="000000"/>
              </a:solidFill>
              <a:latin typeface="Arial"/>
              <a:ea typeface="Arial"/>
              <a:cs typeface="Arial"/>
              <a:sym typeface="Arial"/>
            </a:endParaRPr>
          </a:p>
        </p:txBody>
      </p:sp>
      <p:pic>
        <p:nvPicPr>
          <p:cNvPr id="510" name="Google Shape;510;p90"/>
          <p:cNvPicPr preferRelativeResize="0"/>
          <p:nvPr/>
        </p:nvPicPr>
        <p:blipFill>
          <a:blip r:embed="rId3">
            <a:alphaModFix/>
          </a:blip>
          <a:stretch>
            <a:fillRect/>
          </a:stretch>
        </p:blipFill>
        <p:spPr>
          <a:xfrm>
            <a:off x="238575" y="1484477"/>
            <a:ext cx="4176150" cy="2812975"/>
          </a:xfrm>
          <a:prstGeom prst="rect">
            <a:avLst/>
          </a:prstGeom>
          <a:noFill/>
          <a:ln>
            <a:noFill/>
          </a:ln>
        </p:spPr>
      </p:pic>
      <p:pic>
        <p:nvPicPr>
          <p:cNvPr id="511" name="Google Shape;511;p90"/>
          <p:cNvPicPr preferRelativeResize="0"/>
          <p:nvPr/>
        </p:nvPicPr>
        <p:blipFill>
          <a:blip r:embed="rId4">
            <a:alphaModFix/>
          </a:blip>
          <a:stretch>
            <a:fillRect/>
          </a:stretch>
        </p:blipFill>
        <p:spPr>
          <a:xfrm>
            <a:off x="4673350" y="1471425"/>
            <a:ext cx="4350575" cy="281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5"/>
          <p:cNvSpPr txBox="1"/>
          <p:nvPr/>
        </p:nvSpPr>
        <p:spPr>
          <a:xfrm>
            <a:off x="311760" y="187785"/>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Problema...</a:t>
            </a:r>
            <a:endParaRPr sz="3000" b="0" i="0" u="none" strike="noStrike" cap="none">
              <a:solidFill>
                <a:srgbClr val="000000"/>
              </a:solidFill>
              <a:latin typeface="Arial"/>
              <a:ea typeface="Arial"/>
              <a:cs typeface="Arial"/>
              <a:sym typeface="Arial"/>
            </a:endParaRPr>
          </a:p>
        </p:txBody>
      </p:sp>
      <p:sp>
        <p:nvSpPr>
          <p:cNvPr id="199" name="Google Shape;199;p45"/>
          <p:cNvSpPr txBox="1"/>
          <p:nvPr/>
        </p:nvSpPr>
        <p:spPr>
          <a:xfrm>
            <a:off x="312010" y="863710"/>
            <a:ext cx="8520000" cy="341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800">
                <a:solidFill>
                  <a:srgbClr val="808080"/>
                </a:solidFill>
                <a:latin typeface="Proxima Nova"/>
                <a:ea typeface="Proxima Nova"/>
                <a:cs typeface="Proxima Nova"/>
                <a:sym typeface="Proxima Nova"/>
              </a:rPr>
              <a:t>Todas estas etiquetas son muchas, si queremos que emerjan grupos generales, podríamos esperar observar los siguientes grupos</a:t>
            </a:r>
            <a:endParaRPr sz="1800">
              <a:solidFill>
                <a:srgbClr val="808080"/>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Defensa</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Mediocampo</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Ataque</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Arqueros</a:t>
            </a:r>
            <a:endParaRPr sz="1800">
              <a:solidFill>
                <a:srgbClr val="808080"/>
              </a:solidFill>
              <a:latin typeface="Proxima Nova"/>
              <a:ea typeface="Proxima Nova"/>
              <a:cs typeface="Proxima Nova"/>
              <a:sym typeface="Proxima Nova"/>
            </a:endParaRPr>
          </a:p>
        </p:txBody>
      </p:sp>
      <p:pic>
        <p:nvPicPr>
          <p:cNvPr id="200" name="Google Shape;200;p45"/>
          <p:cNvPicPr preferRelativeResize="0"/>
          <p:nvPr/>
        </p:nvPicPr>
        <p:blipFill rotWithShape="1">
          <a:blip r:embed="rId3">
            <a:alphaModFix/>
          </a:blip>
          <a:srcRect l="12979" t="32882" r="62552" b="6960"/>
          <a:stretch/>
        </p:blipFill>
        <p:spPr>
          <a:xfrm>
            <a:off x="4139800" y="1975800"/>
            <a:ext cx="4564848" cy="2996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6"/>
          <p:cNvSpPr txBox="1"/>
          <p:nvPr/>
        </p:nvSpPr>
        <p:spPr>
          <a:xfrm>
            <a:off x="311760" y="187785"/>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Objetivo...</a:t>
            </a:r>
            <a:endParaRPr sz="3000" b="0" i="0" u="none" strike="noStrike" cap="none">
              <a:solidFill>
                <a:srgbClr val="000000"/>
              </a:solidFill>
              <a:latin typeface="Arial"/>
              <a:ea typeface="Arial"/>
              <a:cs typeface="Arial"/>
              <a:sym typeface="Arial"/>
            </a:endParaRPr>
          </a:p>
        </p:txBody>
      </p:sp>
      <p:sp>
        <p:nvSpPr>
          <p:cNvPr id="206" name="Google Shape;206;p46"/>
          <p:cNvSpPr txBox="1"/>
          <p:nvPr/>
        </p:nvSpPr>
        <p:spPr>
          <a:xfrm>
            <a:off x="312010" y="863710"/>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Este es mi objetivo!! agrupar jugadores usando características generales en cuatro grupos que representen posiciones preferidas de juego</a:t>
            </a:r>
            <a:endParaRPr sz="1800">
              <a:solidFill>
                <a:srgbClr val="808080"/>
              </a:solidFill>
              <a:latin typeface="Proxima Nova"/>
              <a:ea typeface="Proxima Nova"/>
              <a:cs typeface="Proxima Nova"/>
              <a:sym typeface="Proxima Nova"/>
            </a:endParaRPr>
          </a:p>
          <a:p>
            <a:pPr marL="457200" marR="0" lvl="0" indent="0" algn="l" rtl="0">
              <a:lnSpc>
                <a:spcPct val="115000"/>
              </a:lnSpc>
              <a:spcBef>
                <a:spcPts val="0"/>
              </a:spcBef>
              <a:spcAft>
                <a:spcPts val="0"/>
              </a:spcAft>
              <a:buNone/>
            </a:pP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Defensa</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Mediocampo</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Ataque</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Arqueros</a:t>
            </a:r>
            <a:endParaRPr sz="1800">
              <a:solidFill>
                <a:srgbClr val="808080"/>
              </a:solidFill>
              <a:latin typeface="Proxima Nova"/>
              <a:ea typeface="Proxima Nova"/>
              <a:cs typeface="Proxima Nova"/>
              <a:sym typeface="Proxima Nova"/>
            </a:endParaRPr>
          </a:p>
        </p:txBody>
      </p:sp>
      <p:pic>
        <p:nvPicPr>
          <p:cNvPr id="207" name="Google Shape;207;p46"/>
          <p:cNvPicPr preferRelativeResize="0"/>
          <p:nvPr/>
        </p:nvPicPr>
        <p:blipFill rotWithShape="1">
          <a:blip r:embed="rId3">
            <a:alphaModFix/>
          </a:blip>
          <a:srcRect l="12979" t="32882" r="62552" b="6960"/>
          <a:stretch/>
        </p:blipFill>
        <p:spPr>
          <a:xfrm>
            <a:off x="3911200" y="1975800"/>
            <a:ext cx="4564848" cy="2996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7"/>
          <p:cNvSpPr txBox="1"/>
          <p:nvPr/>
        </p:nvSpPr>
        <p:spPr>
          <a:xfrm>
            <a:off x="311760" y="187785"/>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Datos...</a:t>
            </a:r>
            <a:endParaRPr sz="3000" b="0" i="0" u="none" strike="noStrike" cap="none">
              <a:solidFill>
                <a:srgbClr val="000000"/>
              </a:solidFill>
              <a:latin typeface="Arial"/>
              <a:ea typeface="Arial"/>
              <a:cs typeface="Arial"/>
              <a:sym typeface="Arial"/>
            </a:endParaRPr>
          </a:p>
        </p:txBody>
      </p:sp>
      <p:sp>
        <p:nvSpPr>
          <p:cNvPr id="213" name="Google Shape;213;p47"/>
          <p:cNvSpPr txBox="1"/>
          <p:nvPr/>
        </p:nvSpPr>
        <p:spPr>
          <a:xfrm>
            <a:off x="226285" y="760185"/>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ADADAD"/>
                </a:solidFill>
              </a:rPr>
              <a:t>18278 Jugadores</a:t>
            </a:r>
            <a:endParaRPr sz="1800">
              <a:solidFill>
                <a:srgbClr val="ADADAD"/>
              </a:solidFill>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ADADAD"/>
                </a:solidFill>
              </a:rPr>
              <a:t>104 Características</a:t>
            </a:r>
            <a:endParaRPr sz="1800">
              <a:solidFill>
                <a:srgbClr val="ADADAD"/>
              </a:solidFill>
            </a:endParaRPr>
          </a:p>
          <a:p>
            <a:pPr marL="457200" marR="0" lvl="0" indent="0" algn="l" rtl="0">
              <a:lnSpc>
                <a:spcPct val="115000"/>
              </a:lnSpc>
              <a:spcBef>
                <a:spcPts val="0"/>
              </a:spcBef>
              <a:spcAft>
                <a:spcPts val="0"/>
              </a:spcAft>
              <a:buNone/>
            </a:pPr>
            <a:endParaRPr sz="1800">
              <a:solidFill>
                <a:srgbClr val="808080"/>
              </a:solidFill>
              <a:latin typeface="Proxima Nova"/>
              <a:ea typeface="Proxima Nova"/>
              <a:cs typeface="Proxima Nova"/>
              <a:sym typeface="Proxima Nova"/>
            </a:endParaRPr>
          </a:p>
          <a:p>
            <a:pPr marL="0" lvl="0" indent="0" algn="l" rtl="0">
              <a:spcBef>
                <a:spcPts val="0"/>
              </a:spcBef>
              <a:spcAft>
                <a:spcPts val="0"/>
              </a:spcAft>
              <a:buNone/>
            </a:pPr>
            <a:r>
              <a:rPr lang="en-US" sz="3000">
                <a:solidFill>
                  <a:srgbClr val="FF5722"/>
                </a:solidFill>
                <a:latin typeface="Alfa Slab One"/>
                <a:ea typeface="Alfa Slab One"/>
                <a:cs typeface="Alfa Slab One"/>
                <a:sym typeface="Alfa Slab One"/>
              </a:rPr>
              <a:t>Agrupamiento latente</a:t>
            </a:r>
            <a:endParaRPr sz="3000">
              <a:solidFill>
                <a:srgbClr val="FF5722"/>
              </a:solidFill>
              <a:latin typeface="Alfa Slab One"/>
              <a:ea typeface="Alfa Slab One"/>
              <a:cs typeface="Alfa Slab One"/>
              <a:sym typeface="Alfa Slab One"/>
            </a:endParaRPr>
          </a:p>
          <a:p>
            <a:pPr marL="0" lvl="0" indent="0" algn="l" rtl="0">
              <a:spcBef>
                <a:spcPts val="0"/>
              </a:spcBef>
              <a:spcAft>
                <a:spcPts val="0"/>
              </a:spcAft>
              <a:buNone/>
            </a:pPr>
            <a:endParaRPr sz="3000">
              <a:solidFill>
                <a:srgbClr val="FF5722"/>
              </a:solidFill>
              <a:latin typeface="Alfa Slab One"/>
              <a:ea typeface="Alfa Slab One"/>
              <a:cs typeface="Alfa Slab One"/>
              <a:sym typeface="Alfa Slab One"/>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Defensa</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Mediocampo</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Ataque</a:t>
            </a:r>
            <a:endParaRPr sz="1800">
              <a:solidFill>
                <a:srgbClr val="808080"/>
              </a:solidFill>
              <a:latin typeface="Proxima Nova"/>
              <a:ea typeface="Proxima Nova"/>
              <a:cs typeface="Proxima Nova"/>
              <a:sym typeface="Proxima Nova"/>
            </a:endParaRPr>
          </a:p>
          <a:p>
            <a:pPr marL="457200" marR="0" lvl="0" indent="-342719"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Arqueros</a:t>
            </a:r>
            <a:endParaRPr sz="1800">
              <a:solidFill>
                <a:srgbClr val="808080"/>
              </a:solidFill>
              <a:latin typeface="Proxima Nova"/>
              <a:ea typeface="Proxima Nova"/>
              <a:cs typeface="Proxima Nova"/>
              <a:sym typeface="Proxima Nova"/>
            </a:endParaRPr>
          </a:p>
        </p:txBody>
      </p:sp>
      <p:pic>
        <p:nvPicPr>
          <p:cNvPr id="214" name="Google Shape;214;p47"/>
          <p:cNvPicPr preferRelativeResize="0"/>
          <p:nvPr/>
        </p:nvPicPr>
        <p:blipFill rotWithShape="1">
          <a:blip r:embed="rId3">
            <a:alphaModFix/>
          </a:blip>
          <a:srcRect l="12979" t="32882" r="62552" b="6960"/>
          <a:stretch/>
        </p:blipFill>
        <p:spPr>
          <a:xfrm>
            <a:off x="4779175" y="2539600"/>
            <a:ext cx="3967104" cy="2603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8"/>
          <p:cNvSpPr txBox="1"/>
          <p:nvPr/>
        </p:nvSpPr>
        <p:spPr>
          <a:xfrm>
            <a:off x="311760" y="444960"/>
            <a:ext cx="852000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000">
                <a:solidFill>
                  <a:srgbClr val="FF5722"/>
                </a:solidFill>
                <a:latin typeface="Alfa Slab One"/>
                <a:ea typeface="Alfa Slab One"/>
                <a:cs typeface="Alfa Slab One"/>
                <a:sym typeface="Alfa Slab One"/>
              </a:rPr>
              <a:t>Pre-procesamiento</a:t>
            </a:r>
            <a:endParaRPr sz="3000" b="0" i="0" u="none" strike="noStrike" cap="none">
              <a:solidFill>
                <a:srgbClr val="000000"/>
              </a:solidFill>
              <a:latin typeface="Arial"/>
              <a:ea typeface="Arial"/>
              <a:cs typeface="Arial"/>
              <a:sym typeface="Arial"/>
            </a:endParaRPr>
          </a:p>
        </p:txBody>
      </p:sp>
      <p:sp>
        <p:nvSpPr>
          <p:cNvPr id="220" name="Google Shape;220;p48"/>
          <p:cNvSpPr txBox="1"/>
          <p:nvPr/>
        </p:nvSpPr>
        <p:spPr>
          <a:xfrm>
            <a:off x="311760" y="1152360"/>
            <a:ext cx="8520000" cy="3416100"/>
          </a:xfrm>
          <a:prstGeom prst="rect">
            <a:avLst/>
          </a:prstGeom>
          <a:noFill/>
          <a:ln>
            <a:noFill/>
          </a:ln>
        </p:spPr>
        <p:txBody>
          <a:bodyPr spcFirstLastPara="1" wrap="square" lIns="91425" tIns="91425" rIns="91425" bIns="91425" anchor="t" anchorCtr="0">
            <a:noAutofit/>
          </a:bodyPr>
          <a:lstStyle/>
          <a:p>
            <a:pPr marL="457200" marR="0" lvl="0" indent="-342719"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Atributos continuos</a:t>
            </a:r>
            <a:endParaRPr sz="1800">
              <a:solidFill>
                <a:srgbClr val="666666"/>
              </a:solidFill>
              <a:latin typeface="Proxima Nova"/>
              <a:ea typeface="Proxima Nova"/>
              <a:cs typeface="Proxima Nova"/>
              <a:sym typeface="Proxima Nova"/>
            </a:endParaRPr>
          </a:p>
          <a:p>
            <a:pPr marL="914400" marR="0" lvl="1" indent="-342719"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Para evitar que unas variables dominen sobre otras los valores de los atributos se estandarizan a priori</a:t>
            </a:r>
            <a:endParaRPr sz="1800">
              <a:solidFill>
                <a:srgbClr val="666666"/>
              </a:solidFill>
              <a:latin typeface="Proxima Nova"/>
              <a:ea typeface="Proxima Nova"/>
              <a:cs typeface="Proxima Nova"/>
              <a:sym typeface="Proxima Nova"/>
            </a:endParaRPr>
          </a:p>
          <a:p>
            <a:pPr marL="1371600" marR="0" lvl="2"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estandarización ( llevar las variables a un mismo rango de valores)</a:t>
            </a:r>
            <a:endParaRPr sz="1800">
              <a:solidFill>
                <a:srgbClr val="666666"/>
              </a:solidFill>
              <a:latin typeface="Proxima Nova"/>
              <a:ea typeface="Proxima Nova"/>
              <a:cs typeface="Proxima Nova"/>
              <a:sym typeface="Proxima Nova"/>
            </a:endParaRPr>
          </a:p>
          <a:p>
            <a:pPr marL="1371600" marR="0" lvl="2" indent="-342900" algn="l" rtl="0">
              <a:lnSpc>
                <a:spcPct val="115000"/>
              </a:lnSpc>
              <a:spcBef>
                <a:spcPts val="0"/>
              </a:spcBef>
              <a:spcAft>
                <a:spcPts val="0"/>
              </a:spcAft>
              <a:buClr>
                <a:srgbClr val="666666"/>
              </a:buClr>
              <a:buSzPts val="1800"/>
              <a:buFont typeface="Proxima Nova"/>
              <a:buChar char="■"/>
            </a:pPr>
            <a:r>
              <a:rPr lang="en-US" sz="1800">
                <a:solidFill>
                  <a:srgbClr val="666666"/>
                </a:solidFill>
                <a:latin typeface="Proxima Nova"/>
                <a:ea typeface="Proxima Nova"/>
                <a:cs typeface="Proxima Nova"/>
                <a:sym typeface="Proxima Nova"/>
              </a:rPr>
              <a:t>normalización ( llevar las variables al rango N(0,1) )</a:t>
            </a:r>
            <a:endParaRPr sz="1800">
              <a:solidFill>
                <a:srgbClr val="666666"/>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666666"/>
              </a:buClr>
              <a:buSzPts val="1800"/>
              <a:buFont typeface="Proxima Nova"/>
              <a:buChar char="➢"/>
            </a:pPr>
            <a:r>
              <a:rPr lang="en-US" sz="1050" b="1">
                <a:solidFill>
                  <a:srgbClr val="007020"/>
                </a:solidFill>
                <a:latin typeface="Courier New"/>
                <a:ea typeface="Courier New"/>
                <a:cs typeface="Courier New"/>
                <a:sym typeface="Courier New"/>
              </a:rPr>
              <a:t>from</a:t>
            </a:r>
            <a:r>
              <a:rPr lang="en-US" sz="1050">
                <a:solidFill>
                  <a:srgbClr val="212529"/>
                </a:solidFill>
                <a:latin typeface="Courier New"/>
                <a:ea typeface="Courier New"/>
                <a:cs typeface="Courier New"/>
                <a:sym typeface="Courier New"/>
              </a:rPr>
              <a:t> </a:t>
            </a:r>
            <a:r>
              <a:rPr lang="en-US" sz="1050" b="1">
                <a:solidFill>
                  <a:srgbClr val="0E84B5"/>
                </a:solidFill>
                <a:latin typeface="Courier New"/>
                <a:ea typeface="Courier New"/>
                <a:cs typeface="Courier New"/>
                <a:sym typeface="Courier New"/>
              </a:rPr>
              <a:t>sklearn.preprocessing</a:t>
            </a:r>
            <a:r>
              <a:rPr lang="en-US" sz="1050">
                <a:solidFill>
                  <a:srgbClr val="212529"/>
                </a:solidFill>
                <a:latin typeface="Courier New"/>
                <a:ea typeface="Courier New"/>
                <a:cs typeface="Courier New"/>
                <a:sym typeface="Courier New"/>
              </a:rPr>
              <a:t> </a:t>
            </a:r>
            <a:r>
              <a:rPr lang="en-US" sz="1050" b="1">
                <a:solidFill>
                  <a:srgbClr val="007020"/>
                </a:solidFill>
                <a:latin typeface="Courier New"/>
                <a:ea typeface="Courier New"/>
                <a:cs typeface="Courier New"/>
                <a:sym typeface="Courier New"/>
              </a:rPr>
              <a:t>import</a:t>
            </a:r>
            <a:r>
              <a:rPr lang="en-US" sz="1050">
                <a:solidFill>
                  <a:srgbClr val="212529"/>
                </a:solidFill>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 </a:t>
            </a:r>
            <a:r>
              <a:rPr lang="en-US" sz="1050" u="sng">
                <a:solidFill>
                  <a:srgbClr val="2878A2"/>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MinMaxScaler</a:t>
            </a:r>
            <a:endParaRPr sz="1050">
              <a:solidFill>
                <a:srgbClr val="212529"/>
              </a:solidFill>
              <a:latin typeface="Courier New"/>
              <a:ea typeface="Courier New"/>
              <a:cs typeface="Courier New"/>
              <a:sym typeface="Courier New"/>
            </a:endParaRPr>
          </a:p>
          <a:p>
            <a:pPr marL="914400" lvl="1" indent="-342900" algn="l" rtl="0">
              <a:lnSpc>
                <a:spcPct val="115000"/>
              </a:lnSpc>
              <a:spcBef>
                <a:spcPts val="0"/>
              </a:spcBef>
              <a:spcAft>
                <a:spcPts val="0"/>
              </a:spcAft>
              <a:buClr>
                <a:srgbClr val="666666"/>
              </a:buClr>
              <a:buSzPts val="1800"/>
              <a:buFont typeface="Proxima Nova"/>
              <a:buChar char="➢"/>
            </a:pPr>
            <a:r>
              <a:rPr lang="en-US" sz="1050" b="1">
                <a:solidFill>
                  <a:srgbClr val="007020"/>
                </a:solidFill>
                <a:latin typeface="Courier New"/>
                <a:ea typeface="Courier New"/>
                <a:cs typeface="Courier New"/>
                <a:sym typeface="Courier New"/>
              </a:rPr>
              <a:t>from</a:t>
            </a:r>
            <a:r>
              <a:rPr lang="en-US" sz="1050">
                <a:solidFill>
                  <a:srgbClr val="212529"/>
                </a:solidFill>
                <a:latin typeface="Courier New"/>
                <a:ea typeface="Courier New"/>
                <a:cs typeface="Courier New"/>
                <a:sym typeface="Courier New"/>
              </a:rPr>
              <a:t> </a:t>
            </a:r>
            <a:r>
              <a:rPr lang="en-US" sz="1050" b="1">
                <a:solidFill>
                  <a:srgbClr val="0E84B5"/>
                </a:solidFill>
                <a:latin typeface="Courier New"/>
                <a:ea typeface="Courier New"/>
                <a:cs typeface="Courier New"/>
                <a:sym typeface="Courier New"/>
              </a:rPr>
              <a:t>sklearn.preprocessing</a:t>
            </a:r>
            <a:r>
              <a:rPr lang="en-US" sz="1050">
                <a:solidFill>
                  <a:srgbClr val="212529"/>
                </a:solidFill>
                <a:latin typeface="Courier New"/>
                <a:ea typeface="Courier New"/>
                <a:cs typeface="Courier New"/>
                <a:sym typeface="Courier New"/>
              </a:rPr>
              <a:t> </a:t>
            </a:r>
            <a:r>
              <a:rPr lang="en-US" sz="1050" b="1">
                <a:solidFill>
                  <a:srgbClr val="007020"/>
                </a:solidFill>
                <a:latin typeface="Courier New"/>
                <a:ea typeface="Courier New"/>
                <a:cs typeface="Courier New"/>
                <a:sym typeface="Courier New"/>
              </a:rPr>
              <a:t>import</a:t>
            </a:r>
            <a:r>
              <a:rPr lang="en-US" sz="1050">
                <a:solidFill>
                  <a:srgbClr val="212529"/>
                </a:solidFill>
                <a:uFill>
                  <a:noFill/>
                </a:u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 </a:t>
            </a:r>
            <a:r>
              <a:rPr lang="en-US" sz="1050" u="sng">
                <a:solidFill>
                  <a:srgbClr val="2878A2"/>
                </a:solid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StandardScaler</a:t>
            </a:r>
            <a:endParaRPr sz="1800">
              <a:solidFill>
                <a:srgbClr val="666666"/>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Atributos categoricos</a:t>
            </a:r>
            <a:endParaRPr sz="1800">
              <a:solidFill>
                <a:srgbClr val="808080"/>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808080"/>
              </a:buClr>
              <a:buSzPts val="1800"/>
              <a:buFont typeface="Proxima Nova"/>
              <a:buChar char="➢"/>
            </a:pPr>
            <a:r>
              <a:rPr lang="en-US" sz="1800">
                <a:solidFill>
                  <a:srgbClr val="808080"/>
                </a:solidFill>
                <a:latin typeface="Proxima Nova"/>
                <a:ea typeface="Proxima Nova"/>
                <a:cs typeface="Proxima Nova"/>
                <a:sym typeface="Proxima Nova"/>
              </a:rPr>
              <a:t>encoding mediante transformaciones</a:t>
            </a:r>
            <a:endParaRPr sz="1800">
              <a:solidFill>
                <a:srgbClr val="808080"/>
              </a:solidFill>
              <a:latin typeface="Proxima Nova"/>
              <a:ea typeface="Proxima Nova"/>
              <a:cs typeface="Proxima Nova"/>
              <a:sym typeface="Proxima Nova"/>
            </a:endParaRPr>
          </a:p>
          <a:p>
            <a:pPr marL="914400" lvl="1" indent="-342900" algn="l" rtl="0">
              <a:lnSpc>
                <a:spcPct val="115000"/>
              </a:lnSpc>
              <a:spcBef>
                <a:spcPts val="0"/>
              </a:spcBef>
              <a:spcAft>
                <a:spcPts val="0"/>
              </a:spcAft>
              <a:buClr>
                <a:srgbClr val="808080"/>
              </a:buClr>
              <a:buSzPts val="1800"/>
              <a:buFont typeface="Proxima Nova"/>
              <a:buChar char="➢"/>
            </a:pPr>
            <a:r>
              <a:rPr lang="en-US" sz="1100" u="sng">
                <a:solidFill>
                  <a:schemeClr val="hlink"/>
                </a:solidFill>
                <a:hlinkClick r:id="rId5"/>
              </a:rPr>
              <a:t>https://scikit-learn.org/stable/modules/preprocessing.html#preprocessing-categorical-features</a:t>
            </a:r>
            <a:endParaRPr sz="1800">
              <a:solidFill>
                <a:srgbClr val="80808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1503</Words>
  <Application>Microsoft Office PowerPoint</Application>
  <PresentationFormat>On-screen Show (16:9)</PresentationFormat>
  <Paragraphs>202</Paragraphs>
  <Slides>51</Slides>
  <Notes>51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51</vt:i4>
      </vt:variant>
    </vt:vector>
  </HeadingPairs>
  <TitlesOfParts>
    <vt:vector size="59" baseType="lpstr">
      <vt:lpstr>Times New Roman</vt:lpstr>
      <vt:lpstr>Alfa Slab One</vt:lpstr>
      <vt:lpstr>Arial</vt:lpstr>
      <vt:lpstr>Courier New</vt:lpstr>
      <vt:lpstr>Proxima Nova</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Natan M Cuello</dc:creator>
  <cp:lastModifiedBy>Natan M Cuello</cp:lastModifiedBy>
  <cp:revision>1</cp:revision>
  <dcterms:modified xsi:type="dcterms:W3CDTF">2024-10-05T17:02:55Z</dcterms:modified>
</cp:coreProperties>
</file>